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tadata" ContentType="application/binary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4" r:id="rId1"/>
  </p:sldMasterIdLst>
  <p:notesMasterIdLst>
    <p:notesMasterId r:id="rId9"/>
  </p:notesMasterIdLst>
  <p:sldIdLst>
    <p:sldId id="256" r:id="rId2"/>
    <p:sldId id="259" r:id="rId3"/>
    <p:sldId id="270" r:id="rId4"/>
    <p:sldId id="268" r:id="rId5"/>
    <p:sldId id="269" r:id="rId6"/>
    <p:sldId id="258" r:id="rId7"/>
    <p:sldId id="267" r:id="rId8"/>
  </p:sldIdLst>
  <p:sldSz cx="9144000" cy="5143500" type="screen16x9"/>
  <p:notesSz cx="6858000" cy="9144000"/>
  <p:embeddedFontLst>
    <p:embeddedFont>
      <p:font typeface="Century Schoolbook" pitchFamily="18" charset="0"/>
      <p:regular r:id="rId10"/>
      <p:bold r:id="rId11"/>
      <p:italic r:id="rId12"/>
      <p:boldItalic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Cambria" pitchFamily="18" charset="0"/>
      <p:regular r:id="rId18"/>
      <p:bold r:id="rId19"/>
      <p:italic r:id="rId20"/>
      <p:boldItalic r:id="rId21"/>
    </p:embeddedFont>
    <p:embeddedFont>
      <p:font typeface="Wingdings 2" pitchFamily="18" charset="2"/>
      <p:regular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5" roundtripDataSignature="AMtx7mh4RsHnofZngSeMq5INShcTykxVt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E5B11F"/>
    <a:srgbClr val="F0466A"/>
    <a:srgbClr val="EC7114"/>
    <a:srgbClr val="6FC957"/>
    <a:srgbClr val="0354F7"/>
    <a:srgbClr val="E63ACD"/>
    <a:srgbClr val="00F26D"/>
    <a:srgbClr val="D1E703"/>
    <a:srgbClr val="E7EC14"/>
    <a:srgbClr val="52A8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713" autoAdjust="0"/>
  </p:normalViewPr>
  <p:slideViewPr>
    <p:cSldViewPr snapToGrid="0">
      <p:cViewPr varScale="1">
        <p:scale>
          <a:sx n="162" d="100"/>
          <a:sy n="162" d="100"/>
        </p:scale>
        <p:origin x="-144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2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45" Type="http://customschemas.google.com/relationships/presentationmetadata" Target="meta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49" Type="http://schemas.openxmlformats.org/officeDocument/2006/relationships/tableStyles" Target="tableStyle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4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9" name="Google Shape;159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0" name="Google Shape;160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2286000" y="2343150"/>
            <a:ext cx="6172200" cy="142077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2286000" y="3752492"/>
            <a:ext cx="6172200" cy="10287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8050371" y="832948"/>
            <a:ext cx="1714500" cy="381000"/>
          </a:xfrm>
        </p:spPr>
        <p:txBody>
          <a:bodyPr/>
          <a:lstStyle/>
          <a:p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534469" y="3088246"/>
            <a:ext cx="2743200" cy="384048"/>
          </a:xfrm>
        </p:spPr>
        <p:txBody>
          <a:bodyPr/>
          <a:lstStyle/>
          <a:p>
            <a:endParaRPr lang="it-IT"/>
          </a:p>
        </p:txBody>
      </p:sp>
      <p:sp>
        <p:nvSpPr>
          <p:cNvPr id="10" name="Rettangolo 9"/>
          <p:cNvSpPr/>
          <p:nvPr/>
        </p:nvSpPr>
        <p:spPr bwMode="auto">
          <a:xfrm>
            <a:off x="381000" y="0"/>
            <a:ext cx="609600" cy="51435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tangolo 11"/>
          <p:cNvSpPr/>
          <p:nvPr/>
        </p:nvSpPr>
        <p:spPr bwMode="auto">
          <a:xfrm>
            <a:off x="276336" y="0"/>
            <a:ext cx="104664" cy="51435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tangolo 13"/>
          <p:cNvSpPr/>
          <p:nvPr/>
        </p:nvSpPr>
        <p:spPr bwMode="auto">
          <a:xfrm>
            <a:off x="990600" y="0"/>
            <a:ext cx="181872" cy="51435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tangolo 18"/>
          <p:cNvSpPr/>
          <p:nvPr/>
        </p:nvSpPr>
        <p:spPr bwMode="auto">
          <a:xfrm>
            <a:off x="1141320" y="0"/>
            <a:ext cx="230280" cy="51435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106344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nettore 1 17"/>
          <p:cNvSpPr>
            <a:spLocks noChangeShapeType="1"/>
          </p:cNvSpPr>
          <p:nvPr/>
        </p:nvSpPr>
        <p:spPr bwMode="auto">
          <a:xfrm>
            <a:off x="914400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nettore 1 19"/>
          <p:cNvSpPr>
            <a:spLocks noChangeShapeType="1"/>
          </p:cNvSpPr>
          <p:nvPr/>
        </p:nvSpPr>
        <p:spPr bwMode="auto">
          <a:xfrm>
            <a:off x="854112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ttore 1 15"/>
          <p:cNvSpPr>
            <a:spLocks noChangeShapeType="1"/>
          </p:cNvSpPr>
          <p:nvPr/>
        </p:nvSpPr>
        <p:spPr bwMode="auto">
          <a:xfrm>
            <a:off x="1726640" y="0"/>
            <a:ext cx="0" cy="51435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10668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nettore 1 21"/>
          <p:cNvSpPr>
            <a:spLocks noChangeShapeType="1"/>
          </p:cNvSpPr>
          <p:nvPr/>
        </p:nvSpPr>
        <p:spPr bwMode="auto">
          <a:xfrm>
            <a:off x="9113856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tangolo 26"/>
          <p:cNvSpPr/>
          <p:nvPr/>
        </p:nvSpPr>
        <p:spPr bwMode="auto">
          <a:xfrm>
            <a:off x="1219200" y="0"/>
            <a:ext cx="76200" cy="51435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e 20"/>
          <p:cNvSpPr/>
          <p:nvPr/>
        </p:nvSpPr>
        <p:spPr bwMode="auto">
          <a:xfrm>
            <a:off x="609600" y="2571750"/>
            <a:ext cx="1295400" cy="97155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e 22"/>
          <p:cNvSpPr/>
          <p:nvPr/>
        </p:nvSpPr>
        <p:spPr bwMode="auto">
          <a:xfrm>
            <a:off x="1309632" y="3650064"/>
            <a:ext cx="641424" cy="48106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e 23"/>
          <p:cNvSpPr/>
          <p:nvPr/>
        </p:nvSpPr>
        <p:spPr bwMode="auto">
          <a:xfrm>
            <a:off x="1091080" y="4125474"/>
            <a:ext cx="137160" cy="10287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e 25"/>
          <p:cNvSpPr/>
          <p:nvPr/>
        </p:nvSpPr>
        <p:spPr bwMode="auto">
          <a:xfrm>
            <a:off x="1664208" y="4341114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e 24"/>
          <p:cNvSpPr/>
          <p:nvPr/>
        </p:nvSpPr>
        <p:spPr>
          <a:xfrm>
            <a:off x="1905000" y="3371850"/>
            <a:ext cx="365760" cy="27432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3696527"/>
            <a:ext cx="609600" cy="388143"/>
          </a:xfrm>
        </p:spPr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1676400" cy="4388644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7467600" cy="3655314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  <p:sp>
        <p:nvSpPr>
          <p:cNvPr id="10" name="Segnaposto piè di pagina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286000" y="2171700"/>
            <a:ext cx="6172200" cy="1540193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2286000" y="3757613"/>
            <a:ext cx="6172200" cy="10287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8049006" y="830199"/>
            <a:ext cx="1714500" cy="381000"/>
          </a:xfrm>
        </p:spPr>
        <p:txBody>
          <a:bodyPr/>
          <a:lstStyle/>
          <a:p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534656" y="3086100"/>
            <a:ext cx="2743200" cy="384048"/>
          </a:xfrm>
        </p:spPr>
        <p:txBody>
          <a:bodyPr/>
          <a:lstStyle/>
          <a:p>
            <a:endParaRPr lang="it-IT"/>
          </a:p>
        </p:txBody>
      </p:sp>
      <p:sp>
        <p:nvSpPr>
          <p:cNvPr id="9" name="Rettangolo 8"/>
          <p:cNvSpPr/>
          <p:nvPr/>
        </p:nvSpPr>
        <p:spPr bwMode="auto">
          <a:xfrm>
            <a:off x="381000" y="0"/>
            <a:ext cx="609600" cy="51435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 bwMode="auto">
          <a:xfrm>
            <a:off x="276336" y="0"/>
            <a:ext cx="104664" cy="51435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 bwMode="auto">
          <a:xfrm>
            <a:off x="990600" y="0"/>
            <a:ext cx="181872" cy="51435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tangolo 11"/>
          <p:cNvSpPr/>
          <p:nvPr/>
        </p:nvSpPr>
        <p:spPr bwMode="auto">
          <a:xfrm>
            <a:off x="1141320" y="0"/>
            <a:ext cx="230280" cy="51435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>
            <a:off x="106344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nettore 1 13"/>
          <p:cNvSpPr>
            <a:spLocks noChangeShapeType="1"/>
          </p:cNvSpPr>
          <p:nvPr/>
        </p:nvSpPr>
        <p:spPr bwMode="auto">
          <a:xfrm>
            <a:off x="914400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nettore 1 14"/>
          <p:cNvSpPr>
            <a:spLocks noChangeShapeType="1"/>
          </p:cNvSpPr>
          <p:nvPr/>
        </p:nvSpPr>
        <p:spPr bwMode="auto">
          <a:xfrm>
            <a:off x="854112" y="0"/>
            <a:ext cx="0" cy="51435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nettore 1 15"/>
          <p:cNvSpPr>
            <a:spLocks noChangeShapeType="1"/>
          </p:cNvSpPr>
          <p:nvPr/>
        </p:nvSpPr>
        <p:spPr bwMode="auto">
          <a:xfrm>
            <a:off x="1726640" y="0"/>
            <a:ext cx="0" cy="51435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nettore 1 16"/>
          <p:cNvSpPr>
            <a:spLocks noChangeShapeType="1"/>
          </p:cNvSpPr>
          <p:nvPr/>
        </p:nvSpPr>
        <p:spPr bwMode="auto">
          <a:xfrm>
            <a:off x="10668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tangolo 17"/>
          <p:cNvSpPr/>
          <p:nvPr/>
        </p:nvSpPr>
        <p:spPr bwMode="auto">
          <a:xfrm>
            <a:off x="1219200" y="0"/>
            <a:ext cx="76200" cy="51435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e 18"/>
          <p:cNvSpPr/>
          <p:nvPr/>
        </p:nvSpPr>
        <p:spPr bwMode="auto">
          <a:xfrm>
            <a:off x="609600" y="2571750"/>
            <a:ext cx="1295400" cy="97155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e 19"/>
          <p:cNvSpPr/>
          <p:nvPr/>
        </p:nvSpPr>
        <p:spPr bwMode="auto">
          <a:xfrm>
            <a:off x="1324704" y="3650064"/>
            <a:ext cx="641424" cy="48106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e 20"/>
          <p:cNvSpPr/>
          <p:nvPr/>
        </p:nvSpPr>
        <p:spPr bwMode="auto">
          <a:xfrm>
            <a:off x="1091080" y="4125474"/>
            <a:ext cx="137160" cy="10287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e 21"/>
          <p:cNvSpPr/>
          <p:nvPr/>
        </p:nvSpPr>
        <p:spPr bwMode="auto">
          <a:xfrm>
            <a:off x="1664208" y="4343400"/>
            <a:ext cx="274320" cy="20574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e 22"/>
          <p:cNvSpPr/>
          <p:nvPr/>
        </p:nvSpPr>
        <p:spPr bwMode="auto">
          <a:xfrm>
            <a:off x="1879040" y="3359916"/>
            <a:ext cx="365760" cy="27432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nettore 1 25"/>
          <p:cNvSpPr>
            <a:spLocks noChangeShapeType="1"/>
          </p:cNvSpPr>
          <p:nvPr/>
        </p:nvSpPr>
        <p:spPr bwMode="auto">
          <a:xfrm>
            <a:off x="9097944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3696527"/>
            <a:ext cx="609600" cy="388143"/>
          </a:xfrm>
        </p:spPr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457200" y="1200150"/>
            <a:ext cx="3657600" cy="3429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270248" y="1200150"/>
            <a:ext cx="3657600" cy="3429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7543800" cy="85725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57200" y="1771650"/>
            <a:ext cx="3657600" cy="291465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4371975" y="1771650"/>
            <a:ext cx="3657600" cy="291465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2" name="Segnaposto testo 11"/>
          <p:cNvSpPr>
            <a:spLocks noGrp="1"/>
          </p:cNvSpPr>
          <p:nvPr>
            <p:ph type="body" sz="quarter" idx="1"/>
          </p:nvPr>
        </p:nvSpPr>
        <p:spPr>
          <a:xfrm>
            <a:off x="457200" y="1177290"/>
            <a:ext cx="3657600" cy="4937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4" name="Segnaposto testo 13"/>
          <p:cNvSpPr>
            <a:spLocks noGrp="1"/>
          </p:cNvSpPr>
          <p:nvPr>
            <p:ph type="body" sz="quarter" idx="3"/>
          </p:nvPr>
        </p:nvSpPr>
        <p:spPr>
          <a:xfrm>
            <a:off x="4343400" y="1177290"/>
            <a:ext cx="3657600" cy="49377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6" name="Segnaposto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 rot="5400000">
            <a:off x="4160520" y="2343150"/>
            <a:ext cx="473202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812280" y="205740"/>
            <a:ext cx="1527048" cy="373761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Connettore 1 7"/>
          <p:cNvSpPr>
            <a:spLocks noChangeShapeType="1"/>
          </p:cNvSpPr>
          <p:nvPr/>
        </p:nvSpPr>
        <p:spPr bwMode="auto">
          <a:xfrm>
            <a:off x="62484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6192296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tangolo 11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nettore 1 12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e 13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Segnaposto contenuto 17"/>
          <p:cNvSpPr>
            <a:spLocks noGrp="1"/>
          </p:cNvSpPr>
          <p:nvPr>
            <p:ph sz="quarter" idx="1"/>
          </p:nvPr>
        </p:nvSpPr>
        <p:spPr>
          <a:xfrm>
            <a:off x="304800" y="205740"/>
            <a:ext cx="5638800" cy="4745736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21" name="Segnaposto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endParaRPr lang="it-IT"/>
          </a:p>
        </p:txBody>
      </p:sp>
      <p:sp>
        <p:nvSpPr>
          <p:cNvPr id="22" name="Segnaposto numero diapositiva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  <p:sp>
        <p:nvSpPr>
          <p:cNvPr id="23" name="Segnaposto piè di pagina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e 12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 rot="5400000">
            <a:off x="4138803" y="2343150"/>
            <a:ext cx="473202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51435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6765798" y="198596"/>
            <a:ext cx="1524000" cy="3717036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0" name="Connettore 1 9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tangolo 10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nettore 1 11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nettore 1 18"/>
          <p:cNvSpPr>
            <a:spLocks noChangeShapeType="1"/>
          </p:cNvSpPr>
          <p:nvPr/>
        </p:nvSpPr>
        <p:spPr bwMode="auto">
          <a:xfrm>
            <a:off x="62484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nettore 1 19"/>
          <p:cNvSpPr>
            <a:spLocks noChangeShapeType="1"/>
          </p:cNvSpPr>
          <p:nvPr/>
        </p:nvSpPr>
        <p:spPr bwMode="auto">
          <a:xfrm>
            <a:off x="6192296" y="0"/>
            <a:ext cx="0" cy="51435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Segnaposto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endParaRPr lang="it-IT"/>
          </a:p>
        </p:txBody>
      </p:sp>
      <p:sp>
        <p:nvSpPr>
          <p:cNvPr id="18" name="Segnaposto numero diapositiva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  <p:sp>
        <p:nvSpPr>
          <p:cNvPr id="21" name="Segnaposto piè di pagina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nettore 1 15"/>
          <p:cNvSpPr>
            <a:spLocks noChangeShapeType="1"/>
          </p:cNvSpPr>
          <p:nvPr/>
        </p:nvSpPr>
        <p:spPr bwMode="auto">
          <a:xfrm>
            <a:off x="8763000" y="0"/>
            <a:ext cx="0" cy="51435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7467600" cy="85725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7467600" cy="365531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 rot="5400000">
            <a:off x="7840980" y="763382"/>
            <a:ext cx="150876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 rot="5400000">
            <a:off x="7390236" y="2757210"/>
            <a:ext cx="24003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Connettore 1 6"/>
          <p:cNvSpPr>
            <a:spLocks noChangeShapeType="1"/>
          </p:cNvSpPr>
          <p:nvPr/>
        </p:nvSpPr>
        <p:spPr bwMode="auto">
          <a:xfrm>
            <a:off x="76200" y="0"/>
            <a:ext cx="0" cy="51435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nettore 1 8"/>
          <p:cNvSpPr>
            <a:spLocks noChangeShapeType="1"/>
          </p:cNvSpPr>
          <p:nvPr/>
        </p:nvSpPr>
        <p:spPr bwMode="auto">
          <a:xfrm>
            <a:off x="8991600" y="0"/>
            <a:ext cx="0" cy="51435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tangolo 9"/>
          <p:cNvSpPr/>
          <p:nvPr/>
        </p:nvSpPr>
        <p:spPr bwMode="auto">
          <a:xfrm>
            <a:off x="8839200" y="0"/>
            <a:ext cx="304800" cy="51435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nettore 1 10"/>
          <p:cNvSpPr>
            <a:spLocks noChangeShapeType="1"/>
          </p:cNvSpPr>
          <p:nvPr/>
        </p:nvSpPr>
        <p:spPr bwMode="auto">
          <a:xfrm>
            <a:off x="8915400" y="0"/>
            <a:ext cx="0" cy="51435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e 11"/>
          <p:cNvSpPr/>
          <p:nvPr/>
        </p:nvSpPr>
        <p:spPr>
          <a:xfrm>
            <a:off x="8156448" y="4286250"/>
            <a:ext cx="548640" cy="41148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8129016" y="4300538"/>
            <a:ext cx="609600" cy="390906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mtClean="0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riangolo isoscele 13"/>
          <p:cNvSpPr/>
          <p:nvPr/>
        </p:nvSpPr>
        <p:spPr>
          <a:xfrm flipV="1">
            <a:off x="2691320" y="3801080"/>
            <a:ext cx="5959812" cy="492059"/>
          </a:xfrm>
          <a:prstGeom prst="triangle">
            <a:avLst>
              <a:gd name="adj" fmla="val 14659"/>
            </a:avLst>
          </a:prstGeom>
          <a:solidFill>
            <a:schemeClr val="accent1"/>
          </a:solidFill>
          <a:ln w="12700">
            <a:solidFill>
              <a:schemeClr val="tx1">
                <a:lumMod val="50000"/>
                <a:lumOff val="50000"/>
                <a:alpha val="6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Rettangolo 9"/>
          <p:cNvSpPr/>
          <p:nvPr/>
        </p:nvSpPr>
        <p:spPr>
          <a:xfrm>
            <a:off x="0" y="0"/>
            <a:ext cx="2072201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b="1" dirty="0"/>
          </a:p>
        </p:txBody>
      </p:sp>
      <p:sp>
        <p:nvSpPr>
          <p:cNvPr id="141" name="Google Shape;141;p1"/>
          <p:cNvSpPr txBox="1">
            <a:spLocks noGrp="1"/>
          </p:cNvSpPr>
          <p:nvPr>
            <p:ph type="ctrTitle"/>
          </p:nvPr>
        </p:nvSpPr>
        <p:spPr>
          <a:xfrm>
            <a:off x="2600528" y="3333345"/>
            <a:ext cx="6653719" cy="5490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Century Schoolbook"/>
              <a:buNone/>
            </a:pPr>
            <a:r>
              <a:rPr lang="it-IT" sz="6000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Climate</a:t>
            </a:r>
            <a:r>
              <a:rPr lang="it-IT" sz="60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Exchange</a:t>
            </a:r>
            <a:endParaRPr sz="60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AutoShape 2" descr="https://mail.google.com/mail/u/0?ui=2&amp;ik=e3d3f12094&amp;attid=0.0.1&amp;permmsgid=msg-f:1657242341774240753&amp;th=16ffb5212030abf1&amp;view=fimg&amp;sz=s0-l75-ft&amp;attbid=ANGjdJ_RFo9t6vXivW_0wCGRhhIHLX0Ro7Ng_aCj_HSxO7VmBFAVUX_OXbDj3s4seGG4Z6PDC9530sEfuXi9D43aDKVoHGOSA8aHArGNjF6dW-GoeBF9MpsPrnSvwC0&amp;disp=emb"/>
          <p:cNvSpPr>
            <a:spLocks noChangeAspect="1" noChangeArrowheads="1"/>
          </p:cNvSpPr>
          <p:nvPr/>
        </p:nvSpPr>
        <p:spPr bwMode="auto">
          <a:xfrm>
            <a:off x="63500" y="-136525"/>
            <a:ext cx="1552575" cy="8382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11" name="CasellaDiTesto 10"/>
          <p:cNvSpPr txBox="1"/>
          <p:nvPr/>
        </p:nvSpPr>
        <p:spPr>
          <a:xfrm>
            <a:off x="0" y="38"/>
            <a:ext cx="2072201" cy="1123384"/>
          </a:xfrm>
          <a:prstGeom prst="rect">
            <a:avLst/>
          </a:prstGeom>
          <a:solidFill>
            <a:srgbClr val="F0466A"/>
          </a:solidFill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Game Jam</a:t>
            </a:r>
          </a:p>
          <a:p>
            <a:pPr algn="ctr"/>
            <a:r>
              <a:rPr lang="it-IT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Volo </a:t>
            </a:r>
            <a:r>
              <a:rPr lang="it-IT" sz="1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ut</a:t>
            </a:r>
            <a:r>
              <a:rPr lang="it-IT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1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</a:t>
            </a:r>
            <a:r>
              <a:rPr lang="it-IT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</a:p>
          <a:p>
            <a:endParaRPr lang="it-IT" sz="11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it-IT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Immagine 15" descr="Immagine1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1724" y="3256416"/>
            <a:ext cx="2066723" cy="573074"/>
          </a:xfrm>
          <a:prstGeom prst="rect">
            <a:avLst/>
          </a:prstGeom>
        </p:spPr>
      </p:pic>
      <p:pic>
        <p:nvPicPr>
          <p:cNvPr id="17" name="Immagine 16" descr="Immagine12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896" y="3922299"/>
            <a:ext cx="1956986" cy="573074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99648" y="1236804"/>
            <a:ext cx="13774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800" dirty="0" smtClean="0"/>
              <a:t>Gruppo: </a:t>
            </a:r>
            <a:r>
              <a:rPr lang="it-IT" sz="800" dirty="0" err="1" smtClean="0"/>
              <a:t>VOLOnTE</a:t>
            </a:r>
            <a:endParaRPr lang="it-IT" sz="800" dirty="0" smtClean="0"/>
          </a:p>
          <a:p>
            <a:endParaRPr lang="it-IT" sz="800" dirty="0" smtClean="0"/>
          </a:p>
          <a:p>
            <a:r>
              <a:rPr lang="it-IT" sz="800" dirty="0" smtClean="0"/>
              <a:t>Andrea Bonari</a:t>
            </a:r>
          </a:p>
          <a:p>
            <a:r>
              <a:rPr lang="it-IT" sz="800" dirty="0" smtClean="0"/>
              <a:t>Lorenzo </a:t>
            </a:r>
            <a:r>
              <a:rPr lang="it-IT" sz="800" dirty="0" err="1" smtClean="0"/>
              <a:t>Mona</a:t>
            </a:r>
            <a:endParaRPr lang="it-IT" sz="800" dirty="0" smtClean="0"/>
          </a:p>
          <a:p>
            <a:r>
              <a:rPr lang="it-IT" sz="800" dirty="0" smtClean="0"/>
              <a:t>Matteo </a:t>
            </a:r>
            <a:r>
              <a:rPr lang="it-IT" sz="800" dirty="0" err="1" smtClean="0"/>
              <a:t>Porrini</a:t>
            </a:r>
            <a:r>
              <a:rPr lang="it-IT" sz="800" dirty="0" smtClean="0"/>
              <a:t> </a:t>
            </a:r>
            <a:r>
              <a:rPr lang="it-IT" sz="800" dirty="0" err="1" smtClean="0"/>
              <a:t>Cattò</a:t>
            </a:r>
            <a:endParaRPr lang="it-IT" sz="800" dirty="0" smtClean="0"/>
          </a:p>
          <a:p>
            <a:r>
              <a:rPr lang="it-IT" sz="800" dirty="0" smtClean="0"/>
              <a:t>Simone </a:t>
            </a:r>
            <a:r>
              <a:rPr lang="it-IT" sz="800" dirty="0" err="1" smtClean="0"/>
              <a:t>Pezzini</a:t>
            </a:r>
            <a:endParaRPr lang="it-IT" sz="800" dirty="0" smtClean="0"/>
          </a:p>
        </p:txBody>
      </p:sp>
      <p:pic>
        <p:nvPicPr>
          <p:cNvPr id="145" name="Google Shape;145;p1" descr="Z:\PROG SI INDUSTRIA\Foto+Video\logoscuola.jp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18383" y="2280153"/>
            <a:ext cx="747360" cy="867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"/>
          <p:cNvSpPr txBox="1"/>
          <p:nvPr/>
        </p:nvSpPr>
        <p:spPr>
          <a:xfrm>
            <a:off x="88048" y="0"/>
            <a:ext cx="3096344" cy="381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40"/>
              <a:buFont typeface="Century Schoolbook"/>
              <a:buNone/>
            </a:pPr>
            <a:r>
              <a:rPr lang="it-IT" sz="1800" b="1" i="0" u="none" strike="noStrike" cap="small" dirty="0" smtClean="0">
                <a:solidFill>
                  <a:schemeClr val="dk2"/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Introduzione:</a:t>
            </a:r>
            <a:endParaRPr sz="1800" b="1" i="0" u="none" strike="noStrike" cap="small" dirty="0">
              <a:solidFill>
                <a:schemeClr val="dk2"/>
              </a:solidFill>
              <a:latin typeface="Arial" pitchFamily="34" charset="0"/>
              <a:ea typeface="Century Schoolbook"/>
              <a:cs typeface="Arial" pitchFamily="34" charset="0"/>
              <a:sym typeface="Century Schoolbook"/>
            </a:endParaRPr>
          </a:p>
        </p:txBody>
      </p:sp>
      <p:pic>
        <p:nvPicPr>
          <p:cNvPr id="10" name="Immagine 9" descr="ice_screenshot_20221130-210748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553" y="1610001"/>
            <a:ext cx="6389078" cy="343092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5" name="Google Shape;175;p4"/>
          <p:cNvSpPr/>
          <p:nvPr/>
        </p:nvSpPr>
        <p:spPr>
          <a:xfrm>
            <a:off x="115521" y="473316"/>
            <a:ext cx="5212286" cy="1455131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indent="-114300">
              <a:buClr>
                <a:srgbClr val="0066FF"/>
              </a:buClr>
              <a:buSzPts val="1800"/>
            </a:pP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Il discorso di </a:t>
            </a: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Barack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Obama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 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occasione di 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Cop26, 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anticipando l’inizio del 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gioco, induce a una riflessione sulle tematiche relative al cambiamento climatico</a:t>
            </a: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"/>
          <p:cNvSpPr txBox="1"/>
          <p:nvPr/>
        </p:nvSpPr>
        <p:spPr>
          <a:xfrm>
            <a:off x="88048" y="0"/>
            <a:ext cx="3096344" cy="381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40"/>
              <a:buFont typeface="Century Schoolbook"/>
              <a:buNone/>
            </a:pPr>
            <a:r>
              <a:rPr lang="it-IT" sz="1800" b="1" i="0" u="none" strike="noStrike" cap="small" dirty="0" smtClean="0">
                <a:solidFill>
                  <a:schemeClr val="dk2"/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Ambientazione e Obiettivi:</a:t>
            </a:r>
            <a:endParaRPr sz="1800" b="1" i="0" u="none" strike="noStrike" cap="small" dirty="0">
              <a:solidFill>
                <a:schemeClr val="dk2"/>
              </a:solidFill>
              <a:latin typeface="Arial" pitchFamily="34" charset="0"/>
              <a:ea typeface="Century Schoolbook"/>
              <a:cs typeface="Arial" pitchFamily="34" charset="0"/>
              <a:sym typeface="Century Schoolbook"/>
            </a:endParaRPr>
          </a:p>
        </p:txBody>
      </p:sp>
      <p:pic>
        <p:nvPicPr>
          <p:cNvPr id="8" name="Immagine 7" descr="s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72" y="1944588"/>
            <a:ext cx="4368689" cy="24515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5" name="Google Shape;175;p4"/>
          <p:cNvSpPr/>
          <p:nvPr/>
        </p:nvSpPr>
        <p:spPr>
          <a:xfrm>
            <a:off x="127241" y="572961"/>
            <a:ext cx="5212286" cy="1203201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indent="-114300">
              <a:buClr>
                <a:srgbClr val="0066FF"/>
              </a:buClr>
              <a:buSzPts val="1800"/>
            </a:pP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gioco si sviluppa in un futuro </a:t>
            </a: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distopico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dove il giocatore si immedesima in un personaggio che affronta le drammatiche conseguenze di una variazione climatica incontrollata, rappresentate da un ambiente desertico e da una zona sommersa dalle acque</a:t>
            </a: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Google Shape;176;p4"/>
          <p:cNvSpPr/>
          <p:nvPr/>
        </p:nvSpPr>
        <p:spPr>
          <a:xfrm>
            <a:off x="5438927" y="557016"/>
            <a:ext cx="3582233" cy="1700541"/>
          </a:xfrm>
          <a:prstGeom prst="roundRect">
            <a:avLst>
              <a:gd name="adj" fmla="val 16667"/>
            </a:avLst>
          </a:prstGeom>
          <a:solidFill>
            <a:srgbClr val="F0466A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indent="-114300">
              <a:buClr>
                <a:srgbClr val="00FF00"/>
              </a:buClr>
              <a:buSzPts val="1800"/>
            </a:pP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protagonista, a seguito della imminente distruzione del suo villaggio, si muove alla ricerca di un luogo per costruire un nuovo insediamento</a:t>
            </a: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Immagine 6" descr="Immagine 2022-11-30 18440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2699" y="2432534"/>
            <a:ext cx="4362348" cy="24394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"/>
          <p:cNvSpPr/>
          <p:nvPr/>
        </p:nvSpPr>
        <p:spPr>
          <a:xfrm>
            <a:off x="129390" y="605864"/>
            <a:ext cx="3858694" cy="1426867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indent="-114300">
              <a:buClr>
                <a:srgbClr val="0066FF"/>
              </a:buClr>
              <a:buSzPts val="1800"/>
            </a:pP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movimentazione degli oggetti presenti nei puzzle consente di accedere a nuovi percorsi e a nuovi scenari</a:t>
            </a: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77" name="Google Shape;177;p4"/>
          <p:cNvSpPr txBox="1"/>
          <p:nvPr/>
        </p:nvSpPr>
        <p:spPr>
          <a:xfrm>
            <a:off x="88048" y="0"/>
            <a:ext cx="3096344" cy="381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40"/>
              <a:buFont typeface="Century Schoolbook"/>
              <a:buNone/>
            </a:pPr>
            <a:r>
              <a:rPr lang="it-IT" sz="1800" b="1" cap="small" dirty="0" smtClean="0">
                <a:solidFill>
                  <a:schemeClr val="dk2"/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Strumenti e Scenari</a:t>
            </a:r>
            <a:r>
              <a:rPr lang="it-IT" sz="1800" b="1" i="0" u="none" strike="noStrike" cap="small" dirty="0" smtClean="0">
                <a:solidFill>
                  <a:schemeClr val="dk2"/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:</a:t>
            </a:r>
            <a:endParaRPr sz="1800" b="1" i="0" u="none" strike="noStrike" cap="small" dirty="0">
              <a:solidFill>
                <a:schemeClr val="dk2"/>
              </a:solidFill>
              <a:latin typeface="Arial" pitchFamily="34" charset="0"/>
              <a:ea typeface="Century Schoolbook"/>
              <a:cs typeface="Arial" pitchFamily="34" charset="0"/>
              <a:sym typeface="Century Schoolbook"/>
            </a:endParaRPr>
          </a:p>
        </p:txBody>
      </p:sp>
      <p:pic>
        <p:nvPicPr>
          <p:cNvPr id="9" name="Immagine 8" descr="s2 (1)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683" y="2394863"/>
            <a:ext cx="4252592" cy="23932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Immagine 9" descr="s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1468" y="1072282"/>
            <a:ext cx="4354912" cy="243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4"/>
          <p:cNvSpPr txBox="1"/>
          <p:nvPr/>
        </p:nvSpPr>
        <p:spPr>
          <a:xfrm>
            <a:off x="88047" y="0"/>
            <a:ext cx="7937621" cy="381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340"/>
              <a:buFont typeface="Century Schoolbook"/>
              <a:buNone/>
            </a:pPr>
            <a:r>
              <a:rPr lang="it-IT" sz="1800" b="1" cap="small" dirty="0" smtClean="0">
                <a:solidFill>
                  <a:schemeClr val="dk2"/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L’incontro inaspettato</a:t>
            </a:r>
            <a:r>
              <a:rPr lang="it-IT" sz="1800" b="1" i="0" u="none" strike="noStrike" cap="small" dirty="0" smtClean="0">
                <a:solidFill>
                  <a:schemeClr val="dk2"/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:</a:t>
            </a:r>
            <a:endParaRPr sz="1800" b="1" i="0" u="none" strike="noStrike" cap="small" dirty="0">
              <a:solidFill>
                <a:schemeClr val="dk2"/>
              </a:solidFill>
              <a:latin typeface="Arial" pitchFamily="34" charset="0"/>
              <a:ea typeface="Century Schoolbook"/>
              <a:cs typeface="Arial" pitchFamily="34" charset="0"/>
              <a:sym typeface="Century Schoolbook"/>
            </a:endParaRPr>
          </a:p>
        </p:txBody>
      </p:sp>
      <p:pic>
        <p:nvPicPr>
          <p:cNvPr id="4" name="Immagine 3" descr="Immagine 2022-11-30 164634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299" y="808892"/>
            <a:ext cx="7189071" cy="401695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Google Shape;176;p4"/>
          <p:cNvSpPr/>
          <p:nvPr/>
        </p:nvSpPr>
        <p:spPr>
          <a:xfrm>
            <a:off x="137058" y="3132993"/>
            <a:ext cx="4101927" cy="1462558"/>
          </a:xfrm>
          <a:prstGeom prst="roundRect">
            <a:avLst>
              <a:gd name="adj" fmla="val 16667"/>
            </a:avLst>
          </a:prstGeom>
          <a:solidFill>
            <a:srgbClr val="F0466A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indent="-114300">
              <a:buClr>
                <a:srgbClr val="00FF00"/>
              </a:buClr>
              <a:buSzPts val="1800"/>
            </a:pP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giocatore incontrerà, sul finale, lo stesso </a:t>
            </a: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Obama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che gli indicherà un misterioso DVD da seguire con </a:t>
            </a: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attenzione…</a:t>
            </a: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"/>
          <p:cNvSpPr txBox="1"/>
          <p:nvPr/>
        </p:nvSpPr>
        <p:spPr>
          <a:xfrm>
            <a:off x="120474" y="0"/>
            <a:ext cx="9023526" cy="3816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lvl="0">
              <a:buClr>
                <a:schemeClr val="dk2"/>
              </a:buClr>
              <a:buSzPts val="1754"/>
            </a:pPr>
            <a:r>
              <a:rPr lang="it-IT" sz="1800" b="1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Il contenuto del DVD: il Discorso di </a:t>
            </a:r>
            <a:r>
              <a:rPr lang="it-IT" sz="1800" b="1" cap="small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Barack</a:t>
            </a:r>
            <a:r>
              <a:rPr lang="it-IT" sz="1800" b="1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 </a:t>
            </a:r>
            <a:r>
              <a:rPr lang="it-IT" sz="1800" b="1" cap="small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Obama</a:t>
            </a:r>
            <a:r>
              <a:rPr lang="it-IT" sz="1800" b="1" cap="small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Century Schoolbook"/>
                <a:cs typeface="Arial" pitchFamily="34" charset="0"/>
                <a:sym typeface="Century Schoolbook"/>
              </a:rPr>
              <a:t> </a:t>
            </a:r>
            <a:r>
              <a:rPr lang="it-IT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 occasione di Cop26</a:t>
            </a:r>
            <a:endParaRPr sz="1800" b="1" i="0" u="none" strike="noStrike" cap="small" dirty="0">
              <a:solidFill>
                <a:schemeClr val="tx1">
                  <a:lumMod val="65000"/>
                  <a:lumOff val="35000"/>
                </a:schemeClr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pic>
        <p:nvPicPr>
          <p:cNvPr id="167" name="Google Shape;167;p3" descr="RoboticaCollaborativa3.jpg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77132" y="1106851"/>
            <a:ext cx="3359893" cy="335989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Google Shape;197;p6"/>
          <p:cNvSpPr/>
          <p:nvPr/>
        </p:nvSpPr>
        <p:spPr>
          <a:xfrm>
            <a:off x="3528135" y="3565502"/>
            <a:ext cx="3884578" cy="1389174"/>
          </a:xfrm>
          <a:prstGeom prst="roundRect">
            <a:avLst>
              <a:gd name="adj" fmla="val 16667"/>
            </a:avLst>
          </a:prstGeom>
          <a:solidFill>
            <a:srgbClr val="0070C0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indent="-114300">
              <a:buClr>
                <a:srgbClr val="862110"/>
              </a:buClr>
              <a:buSzPts val="1800"/>
            </a:pPr>
            <a:r>
              <a:rPr lang="it-I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“Ecco perché a Glasgow parlerò della strada da percorrere e di ciò che i giovani in particolare possono </a:t>
            </a:r>
            <a:r>
              <a:rPr lang="it-IT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fare…</a:t>
            </a:r>
            <a:r>
              <a:rPr lang="it-I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”</a:t>
            </a:r>
            <a:endParaRPr lang="it-IT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entury Schoolbook"/>
              <a:cs typeface="Arial" pitchFamily="34" charset="0"/>
              <a:sym typeface="Century Schoolbook"/>
            </a:endParaRPr>
          </a:p>
        </p:txBody>
      </p:sp>
      <p:sp>
        <p:nvSpPr>
          <p:cNvPr id="10" name="Google Shape;197;p6"/>
          <p:cNvSpPr/>
          <p:nvPr/>
        </p:nvSpPr>
        <p:spPr>
          <a:xfrm>
            <a:off x="3529282" y="2422520"/>
            <a:ext cx="4706926" cy="991678"/>
          </a:xfrm>
          <a:prstGeom prst="roundRect">
            <a:avLst>
              <a:gd name="adj" fmla="val 16667"/>
            </a:avLst>
          </a:prstGeom>
          <a:solidFill>
            <a:srgbClr val="6FC957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indent="-114300">
              <a:buClr>
                <a:srgbClr val="862110"/>
              </a:buClr>
              <a:buSzPts val="1800"/>
            </a:pPr>
            <a:r>
              <a:rPr lang="it-I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“Bisogna tramutare quest'ansia in azioni </a:t>
            </a:r>
            <a:r>
              <a:rPr lang="it-IT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costruttive…</a:t>
            </a:r>
            <a:r>
              <a:rPr lang="it-I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”</a:t>
            </a:r>
          </a:p>
          <a:p>
            <a:pPr lvl="0" indent="-114300">
              <a:buClr>
                <a:srgbClr val="862110"/>
              </a:buClr>
              <a:buSzPts val="1800"/>
            </a:pPr>
            <a:endParaRPr lang="it-IT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Calibri"/>
              <a:cs typeface="Times New Roman"/>
            </a:endParaRPr>
          </a:p>
          <a:p>
            <a:pPr lvl="0" indent="-114300">
              <a:buClr>
                <a:srgbClr val="862110"/>
              </a:buClr>
              <a:buSzPts val="1800"/>
            </a:pPr>
            <a:endParaRPr lang="it-IT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Calibri"/>
              <a:cs typeface="Times New Roman"/>
            </a:endParaRPr>
          </a:p>
        </p:txBody>
      </p:sp>
      <p:sp>
        <p:nvSpPr>
          <p:cNvPr id="162" name="Google Shape;162;p3"/>
          <p:cNvSpPr/>
          <p:nvPr/>
        </p:nvSpPr>
        <p:spPr>
          <a:xfrm>
            <a:off x="3519474" y="678697"/>
            <a:ext cx="5545561" cy="1620180"/>
          </a:xfrm>
          <a:prstGeom prst="roundRect">
            <a:avLst>
              <a:gd name="adj" fmla="val 16667"/>
            </a:avLst>
          </a:prstGeom>
          <a:solidFill>
            <a:srgbClr val="F0466A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endParaRPr lang="it-IT" b="1" dirty="0" smtClean="0">
              <a:solidFill>
                <a:srgbClr val="202020"/>
              </a:solidFill>
              <a:latin typeface="Cambria"/>
              <a:ea typeface="Calibri"/>
              <a:cs typeface="Times New Roman"/>
            </a:endParaRPr>
          </a:p>
          <a:p>
            <a:pPr lvl="0"/>
            <a:r>
              <a:rPr lang="it-I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“Il tempo per fare qualcosa sta davvero scadendo. E non siamo ancora per nulla vicini agli obiettivi che ci eravamo </a:t>
            </a:r>
            <a:r>
              <a:rPr lang="it-IT" sz="16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posti…</a:t>
            </a:r>
            <a:r>
              <a:rPr lang="it-IT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/>
                <a:cs typeface="Arial" pitchFamily="34" charset="0"/>
              </a:rPr>
              <a:t>”</a:t>
            </a:r>
          </a:p>
          <a:p>
            <a:pPr lvl="0"/>
            <a:endParaRPr lang="it-IT" b="1" dirty="0" smtClean="0">
              <a:solidFill>
                <a:srgbClr val="20202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alibri"/>
              <a:cs typeface="Arial" pitchFamily="34" charset="0"/>
            </a:endParaRPr>
          </a:p>
          <a:p>
            <a:pPr lvl="0"/>
            <a:endParaRPr lang="it-IT" b="1" dirty="0" smtClean="0">
              <a:solidFill>
                <a:srgbClr val="20202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/>
              <a:ea typeface="Calibri"/>
              <a:cs typeface="Times New Roman"/>
              <a:sym typeface="Century Schoolbook"/>
            </a:endParaRPr>
          </a:p>
          <a:p>
            <a:pPr lvl="0"/>
            <a:endParaRPr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entury Schoolbook"/>
              <a:cs typeface="Arial" pitchFamily="34" charset="0"/>
              <a:sym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images_1.jf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3883" y="943340"/>
            <a:ext cx="2143125" cy="2143125"/>
          </a:xfrm>
          <a:prstGeom prst="rect">
            <a:avLst/>
          </a:prstGeom>
        </p:spPr>
      </p:pic>
      <p:pic>
        <p:nvPicPr>
          <p:cNvPr id="11" name="Immagine 10" descr="images.jf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4400" y="1301992"/>
            <a:ext cx="2143125" cy="2143125"/>
          </a:xfrm>
          <a:prstGeom prst="rect">
            <a:avLst/>
          </a:prstGeom>
          <a:effectLst/>
        </p:spPr>
      </p:pic>
      <p:sp>
        <p:nvSpPr>
          <p:cNvPr id="271" name="Google Shape;271;p11"/>
          <p:cNvSpPr/>
          <p:nvPr/>
        </p:nvSpPr>
        <p:spPr>
          <a:xfrm rot="5400000" flipH="1">
            <a:off x="2559001" y="-1322263"/>
            <a:ext cx="3953629" cy="8663775"/>
          </a:xfrm>
          <a:prstGeom prst="rtTriangle">
            <a:avLst/>
          </a:prstGeom>
          <a:solidFill>
            <a:schemeClr val="bg1">
              <a:lumMod val="85000"/>
              <a:alpha val="97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entury Schoolbook"/>
              <a:ea typeface="Century Schoolbook"/>
              <a:cs typeface="Century Schoolbook"/>
              <a:sym typeface="Century Schoolbook"/>
            </a:endParaRPr>
          </a:p>
        </p:txBody>
      </p:sp>
      <p:sp>
        <p:nvSpPr>
          <p:cNvPr id="272" name="Google Shape;272;p11"/>
          <p:cNvSpPr txBox="1">
            <a:spLocks noGrp="1"/>
          </p:cNvSpPr>
          <p:nvPr>
            <p:ph type="title"/>
          </p:nvPr>
        </p:nvSpPr>
        <p:spPr>
          <a:xfrm>
            <a:off x="179512" y="87474"/>
            <a:ext cx="7467600" cy="38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700"/>
              <a:buFont typeface="Century Schoolbook"/>
              <a:buNone/>
            </a:pPr>
            <a:r>
              <a:rPr lang="it-IT" sz="1800" b="1" dirty="0" smtClean="0">
                <a:latin typeface="Arial" pitchFamily="34" charset="0"/>
                <a:cs typeface="Arial" pitchFamily="34" charset="0"/>
              </a:rPr>
              <a:t>Il Futuro senza </a:t>
            </a:r>
            <a:r>
              <a:rPr lang="it-IT" sz="1800" b="1" dirty="0" err="1" smtClean="0">
                <a:latin typeface="Arial" pitchFamily="34" charset="0"/>
                <a:cs typeface="Arial" pitchFamily="34" charset="0"/>
              </a:rPr>
              <a:t>Futuro…</a:t>
            </a:r>
            <a:r>
              <a:rPr lang="it-IT" sz="1800" b="1" dirty="0" smtClean="0">
                <a:latin typeface="Arial" pitchFamily="34" charset="0"/>
                <a:cs typeface="Arial" pitchFamily="34" charset="0"/>
              </a:rPr>
              <a:t> la Speranza e’ nel Presente</a:t>
            </a:r>
            <a:endParaRPr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Google Shape;175;p4"/>
          <p:cNvSpPr/>
          <p:nvPr/>
        </p:nvSpPr>
        <p:spPr>
          <a:xfrm>
            <a:off x="182016" y="585478"/>
            <a:ext cx="3858694" cy="1755217"/>
          </a:xfrm>
          <a:prstGeom prst="roundRect">
            <a:avLst>
              <a:gd name="adj" fmla="val 16667"/>
            </a:avLst>
          </a:prstGeom>
          <a:solidFill>
            <a:schemeClr val="bg1">
              <a:lumMod val="50000"/>
            </a:schemeClr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indent="-114300">
              <a:buClr>
                <a:srgbClr val="0066FF"/>
              </a:buClr>
              <a:buSzPts val="1800"/>
            </a:pP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 c’è soluzione alla ricerca perché i consigli di </a:t>
            </a:r>
            <a:r>
              <a:rPr lang="it-IT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Obama</a:t>
            </a: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sono stati disattesi </a:t>
            </a:r>
          </a:p>
          <a:p>
            <a:pPr lvl="0" indent="-114300">
              <a:buClr>
                <a:srgbClr val="0066FF"/>
              </a:buClr>
              <a:buSzPts val="1800"/>
            </a:pPr>
            <a:endParaRPr lang="it-IT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indent="-114300">
              <a:buClr>
                <a:srgbClr val="0066FF"/>
              </a:buClr>
              <a:buSzPts val="1800"/>
            </a:pP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conclusione del gioco è drammatica:</a:t>
            </a:r>
          </a:p>
          <a:p>
            <a:pPr lvl="0" indent="-114300">
              <a:buClr>
                <a:srgbClr val="0066FF"/>
              </a:buClr>
              <a:buSzPts val="1800"/>
            </a:pPr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futuro è senza futuro</a:t>
            </a:r>
            <a:endParaRPr lang="it-IT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entury Schoolbook"/>
              <a:cs typeface="Arial" pitchFamily="34" charset="0"/>
              <a:sym typeface="Century Schoolbook"/>
            </a:endParaRPr>
          </a:p>
          <a:p>
            <a:pPr indent="-114300">
              <a:buClr>
                <a:srgbClr val="0066FF"/>
              </a:buClr>
              <a:buSzPts val="1800"/>
            </a:pPr>
            <a:endParaRPr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3" name="Google Shape;273;p11"/>
          <p:cNvSpPr/>
          <p:nvPr/>
        </p:nvSpPr>
        <p:spPr>
          <a:xfrm>
            <a:off x="2446385" y="2044021"/>
            <a:ext cx="4031100" cy="1601821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it-IT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 “il giocatore” astraendosi dal personaggio acquisisce la  consapevolezza che, nel presente, è ancora tutto possibile:</a:t>
            </a:r>
            <a:endParaRPr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entury Schoolbook"/>
              <a:cs typeface="Arial" pitchFamily="34" charset="0"/>
              <a:sym typeface="Century Schoolbook"/>
            </a:endParaRPr>
          </a:p>
        </p:txBody>
      </p:sp>
      <p:sp>
        <p:nvSpPr>
          <p:cNvPr id="274" name="Google Shape;274;p11"/>
          <p:cNvSpPr/>
          <p:nvPr/>
        </p:nvSpPr>
        <p:spPr>
          <a:xfrm>
            <a:off x="4906704" y="3453855"/>
            <a:ext cx="3980735" cy="1532584"/>
          </a:xfrm>
          <a:prstGeom prst="roundRect">
            <a:avLst>
              <a:gd name="adj" fmla="val 16667"/>
            </a:avLst>
          </a:prstGeom>
          <a:solidFill>
            <a:srgbClr val="F0466A"/>
          </a:solidFill>
          <a:ln w="25400" cap="flat" cmpd="sng">
            <a:noFill/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 algn="ctr"/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contrastare </a:t>
            </a:r>
          </a:p>
          <a:p>
            <a:pPr lvl="0" algn="ctr"/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 cambiamento climatico </a:t>
            </a:r>
          </a:p>
          <a:p>
            <a:pPr lvl="0" algn="ctr"/>
            <a:r>
              <a:rPr lang="it-IT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mettendo in pratica le indicazioni ascoltate</a:t>
            </a:r>
            <a:endParaRPr lang="it-IT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ea typeface="Century Schoolbook"/>
              <a:cs typeface="Arial" pitchFamily="34" charset="0"/>
              <a:sym typeface="Century Schoolboo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oggia">
  <a:themeElements>
    <a:clrScheme name="Loggi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Loggi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oggi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1156</TotalTime>
  <Words>295</Words>
  <Application>Microsoft Office PowerPoint</Application>
  <PresentationFormat>Presentazione su schermo (16:9)</PresentationFormat>
  <Paragraphs>34</Paragraphs>
  <Slides>7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5" baseType="lpstr">
      <vt:lpstr>Arial</vt:lpstr>
      <vt:lpstr>Century Schoolbook</vt:lpstr>
      <vt:lpstr>Calibri</vt:lpstr>
      <vt:lpstr>Cambria</vt:lpstr>
      <vt:lpstr>Times New Roman</vt:lpstr>
      <vt:lpstr>Wingdings</vt:lpstr>
      <vt:lpstr>Wingdings 2</vt:lpstr>
      <vt:lpstr>Loggia</vt:lpstr>
      <vt:lpstr>Climate Exchange</vt:lpstr>
      <vt:lpstr>Diapositiva 2</vt:lpstr>
      <vt:lpstr>Diapositiva 3</vt:lpstr>
      <vt:lpstr>Diapositiva 4</vt:lpstr>
      <vt:lpstr>Diapositiva 5</vt:lpstr>
      <vt:lpstr>Diapositiva 6</vt:lpstr>
      <vt:lpstr>Il Futuro senza Futuro… la Speranza e’ nel Presente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Robots and Human Movements</dc:title>
  <dc:creator>Andrea Capobianco</dc:creator>
  <cp:lastModifiedBy>Stefano Del Vitto</cp:lastModifiedBy>
  <cp:revision>207</cp:revision>
  <dcterms:created xsi:type="dcterms:W3CDTF">2019-12-07T13:26:59Z</dcterms:created>
  <dcterms:modified xsi:type="dcterms:W3CDTF">2022-11-30T20:45:42Z</dcterms:modified>
</cp:coreProperties>
</file>