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35" Type="http://schemas.openxmlformats.org/officeDocument/2006/relationships/slide" Target="slides/slide31.xml"/><Relationship Id="rId12" Type="http://schemas.openxmlformats.org/officeDocument/2006/relationships/slide" Target="slides/slide8.xml"/><Relationship Id="rId34" Type="http://schemas.openxmlformats.org/officeDocument/2006/relationships/slide" Target="slides/slide30.xml"/><Relationship Id="rId15" Type="http://schemas.openxmlformats.org/officeDocument/2006/relationships/slide" Target="slides/slide11.xml"/><Relationship Id="rId37" Type="http://schemas.openxmlformats.org/officeDocument/2006/relationships/slide" Target="slides/slide33.xml"/><Relationship Id="rId14" Type="http://schemas.openxmlformats.org/officeDocument/2006/relationships/slide" Target="slides/slide10.xml"/><Relationship Id="rId36" Type="http://schemas.openxmlformats.org/officeDocument/2006/relationships/slide" Target="slides/slide32.xml"/><Relationship Id="rId17" Type="http://schemas.openxmlformats.org/officeDocument/2006/relationships/slide" Target="slides/slide13.xml"/><Relationship Id="rId39" Type="http://schemas.openxmlformats.org/officeDocument/2006/relationships/slide" Target="slides/slide35.xml"/><Relationship Id="rId16" Type="http://schemas.openxmlformats.org/officeDocument/2006/relationships/slide" Target="slides/slide12.xml"/><Relationship Id="rId38" Type="http://schemas.openxmlformats.org/officeDocument/2006/relationships/slide" Target="slides/slide34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19cb8441f9b_0_2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19cb8441f9b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g19cb8441f9b_0_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9" name="Google Shape;239;g19cb8441f9b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19cb8441f9b_0_5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19cb8441f9b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19cb8441f9b_0_7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19cb8441f9b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g19cb8441f9b_0_8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Google Shape;287;g19cb8441f9b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9cb8441f9b_0_9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19cb8441f9b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7" name="Shape 3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Google Shape;318;g19dc5432e5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9" name="Google Shape;319;g19dc5432e5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6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g19dc5432e53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8" name="Google Shape;328;g19dc5432e53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6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g19cb8441f9b_0_1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8" name="Google Shape;348;g19cb8441f9b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2" name="Shape 3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Google Shape;363;g19cb8441f9b_0_1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4" name="Google Shape;364;g19cb8441f9b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7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g19cb8441f9b_0_14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9" name="Google Shape;379;g19cb8441f9b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g19cb8441f9b_0_15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" name="Google Shape;394;g19cb8441f9b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07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g19cb8441f9b_0_16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9" name="Google Shape;409;g19cb8441f9b_0_1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22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19eb4be85dc_0_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4" name="Google Shape;424;g19eb4be85d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37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g19eb4be85dc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9" name="Google Shape;439;g19eb4be85dc_0_10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6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g19eb4be85dc_0_1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8" name="Google Shape;448;g19eb4be85dc_0_1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g19eb4be85dc_0_13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8" name="Google Shape;468;g19eb4be85dc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0" name="Google Shape;480;g19eb4be85dc_0_19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1" name="Google Shape;481;g19eb4be85dc_0_1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19eb4be85dc_0_20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19eb4be85dc_0_2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5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g19eb4be85dc_0_2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7" name="Google Shape;507;g19eb4be85dc_0_2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8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g19eb4be85dc_0_2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0" name="Google Shape;520;g19eb4be85dc_0_2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1" name="Shape 5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Google Shape;532;g19eb4be85dc_0_24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3" name="Google Shape;533;g19eb4be85dc_0_2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4" name="Shape 5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" name="Google Shape;545;g19eb4be85dc_0_253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6" name="Google Shape;546;g19eb4be85dc_0_2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7" name="Shape 5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8" name="Google Shape;558;g19eb4be85dc_0_26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9" name="Google Shape;559;g19eb4be85dc_0_2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1" name="Shape 5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" name="Google Shape;57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3" name="Google Shape;57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0" name="Shape 5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" name="Google Shape;58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2" name="Google Shape;58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9a765a66b4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9a765a66b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9cb8441f9b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9cb8441f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9cb8441f9b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9cb8441f9b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venir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000"/>
              <a:buNone/>
              <a:defRPr sz="2000">
                <a:latin typeface="Avenir"/>
                <a:ea typeface="Avenir"/>
                <a:cs typeface="Avenir"/>
                <a:sym typeface="Avenir"/>
              </a:defRPr>
            </a:lvl1pPr>
            <a:lvl2pPr lvl="1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0" type="dt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1" type="ftr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latin typeface="Avenir"/>
                <a:ea typeface="Avenir"/>
                <a:cs typeface="Avenir"/>
                <a:sym typeface="Avenir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 rot="5400000">
            <a:off x="3998119" y="-1210468"/>
            <a:ext cx="4195763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0" type="dt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1" type="ftr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0" type="dt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1" type="ftr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838200" y="36576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0" type="dt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venir"/>
              <a:buNone/>
              <a:defRPr sz="4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0" type="dt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1" type="ftr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type="title"/>
          </p:nvPr>
        </p:nvSpPr>
        <p:spPr>
          <a:xfrm>
            <a:off x="838200" y="36576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" name="Google Shape;34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0" type="dt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1" type="ftr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"/>
          <p:cNvSpPr txBox="1"/>
          <p:nvPr>
            <p:ph idx="1" type="body"/>
          </p:nvPr>
        </p:nvSpPr>
        <p:spPr>
          <a:xfrm>
            <a:off x="839788" y="1752600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6"/>
          <p:cNvSpPr txBox="1"/>
          <p:nvPr>
            <p:ph idx="2" type="body"/>
          </p:nvPr>
        </p:nvSpPr>
        <p:spPr>
          <a:xfrm>
            <a:off x="839788" y="2666999"/>
            <a:ext cx="5157787" cy="3522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3" type="body"/>
          </p:nvPr>
        </p:nvSpPr>
        <p:spPr>
          <a:xfrm>
            <a:off x="6172200" y="1752600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6"/>
          <p:cNvSpPr txBox="1"/>
          <p:nvPr>
            <p:ph idx="4" type="body"/>
          </p:nvPr>
        </p:nvSpPr>
        <p:spPr>
          <a:xfrm>
            <a:off x="6172200" y="2666999"/>
            <a:ext cx="5183188" cy="3522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838200" y="36576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0" type="dt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1" type="ftr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7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idx="10" type="dt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1" type="ftr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venir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0" name="Google Shape;60;p9"/>
          <p:cNvSpPr txBox="1"/>
          <p:nvPr>
            <p:ph idx="10" type="dt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1" type="ftr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venir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600"/>
            </a:lvl1pPr>
            <a:lvl2pPr indent="-228600" lvl="1" marL="9144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2pPr>
            <a:lvl3pPr indent="-228600" lvl="2" marL="13716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200"/>
              <a:buNone/>
              <a:defRPr sz="1200"/>
            </a:lvl3pPr>
            <a:lvl4pPr indent="-228600" lvl="3" marL="18288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4pPr>
            <a:lvl5pPr indent="-228600" lvl="4" marL="228600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7" name="Google Shape;67;p10"/>
          <p:cNvSpPr txBox="1"/>
          <p:nvPr>
            <p:ph idx="10" type="dt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1" type="ftr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1"/>
            <a:ext cx="12192000" cy="6858004"/>
          </a:xfrm>
          <a:prstGeom prst="rect">
            <a:avLst/>
          </a:prstGeom>
          <a:solidFill>
            <a:srgbClr val="5A3E3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1">
            <a:alphaModFix amt="35000"/>
          </a:blip>
          <a:srcRect b="0" l="0" r="0" t="0"/>
          <a:stretch/>
        </p:blipFill>
        <p:spPr>
          <a:xfrm>
            <a:off x="0" y="1"/>
            <a:ext cx="12192000" cy="1392401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type="title"/>
          </p:nvPr>
        </p:nvSpPr>
        <p:spPr>
          <a:xfrm>
            <a:off x="838200" y="42545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venir"/>
              <a:buNone/>
              <a:defRPr b="1" i="0" sz="44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838200" y="1949450"/>
            <a:ext cx="10515600" cy="419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-381000" lvl="1" marL="9144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-355600" lvl="2" marL="13716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-342900" lvl="3" marL="18288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-342900" lvl="4" marL="2286000" marR="0" rtl="0" algn="l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0" type="dt"/>
          </p:nvPr>
        </p:nvSpPr>
        <p:spPr>
          <a:xfrm>
            <a:off x="8382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1" type="ftr"/>
          </p:nvPr>
        </p:nvSpPr>
        <p:spPr>
          <a:xfrm>
            <a:off x="4038600" y="632460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900" u="none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mc:AlternateContent>
    <mc:Choice Requires="p14">
      <p:transition spd="slow" p14:dur="10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4.png"/><Relationship Id="rId4" Type="http://schemas.openxmlformats.org/officeDocument/2006/relationships/image" Target="../media/image2.jpg"/><Relationship Id="rId5" Type="http://schemas.openxmlformats.org/officeDocument/2006/relationships/slide" Target="/ppt/slides/slide2.xml"/><Relationship Id="rId6" Type="http://schemas.openxmlformats.org/officeDocument/2006/relationships/hyperlink" Target="http://drive.google.com/file/d/1ErCejSR-06mS2E8NrD_QoarjqjAzx-YO/view" TargetMode="External"/><Relationship Id="rId7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hyperlink" Target="http://drive.google.com/file/d/1E6IUYATjxvOX8elLdIVNHD4gyZik0Bn7/view" TargetMode="External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slide" Target="/ppt/slides/slide34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2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0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2.jp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12.jp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0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slide" Target="/ppt/slides/slide34.xml"/><Relationship Id="rId6" Type="http://schemas.openxmlformats.org/officeDocument/2006/relationships/hyperlink" Target="http://drive.google.com/file/d/1E6IUYATjxvOX8elLdIVNHD4gyZik0Bn7/view" TargetMode="External"/><Relationship Id="rId7" Type="http://schemas.openxmlformats.org/officeDocument/2006/relationships/image" Target="../media/image1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slide" Target="/ppt/slides/slide34.xml"/><Relationship Id="rId6" Type="http://schemas.openxmlformats.org/officeDocument/2006/relationships/hyperlink" Target="http://drive.google.com/file/d/1E6IUYATjxvOX8elLdIVNHD4gyZik0Bn7/view" TargetMode="External"/><Relationship Id="rId7" Type="http://schemas.openxmlformats.org/officeDocument/2006/relationships/image" Target="../media/image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slide" Target="/ppt/slides/slide34.xml"/><Relationship Id="rId6" Type="http://schemas.openxmlformats.org/officeDocument/2006/relationships/hyperlink" Target="http://drive.google.com/file/d/1E6IUYATjxvOX8elLdIVNHD4gyZik0Bn7/view" TargetMode="External"/><Relationship Id="rId7" Type="http://schemas.openxmlformats.org/officeDocument/2006/relationships/image" Target="../media/image1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slide" Target="/ppt/slides/slide34.xml"/><Relationship Id="rId6" Type="http://schemas.openxmlformats.org/officeDocument/2006/relationships/hyperlink" Target="http://drive.google.com/file/d/1E6IUYATjxvOX8elLdIVNHD4gyZik0Bn7/view" TargetMode="External"/><Relationship Id="rId7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13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slide" Target="/ppt/slides/slide34.xml"/><Relationship Id="rId6" Type="http://schemas.openxmlformats.org/officeDocument/2006/relationships/hyperlink" Target="http://drive.google.com/file/d/1E6IUYATjxvOX8elLdIVNHD4gyZik0Bn7/view" TargetMode="External"/><Relationship Id="rId7" Type="http://schemas.openxmlformats.org/officeDocument/2006/relationships/image" Target="../media/image1.png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slide" Target="/ppt/slides/slide34.xml"/><Relationship Id="rId6" Type="http://schemas.openxmlformats.org/officeDocument/2006/relationships/hyperlink" Target="http://drive.google.com/file/d/1E6IUYATjxvOX8elLdIVNHD4gyZik0Bn7/view" TargetMode="External"/><Relationship Id="rId7" Type="http://schemas.openxmlformats.org/officeDocument/2006/relationships/image" Target="../media/image1.png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slide" Target="/ppt/slides/slide34.xml"/><Relationship Id="rId6" Type="http://schemas.openxmlformats.org/officeDocument/2006/relationships/hyperlink" Target="http://drive.google.com/file/d/1E6IUYATjxvOX8elLdIVNHD4gyZik0Bn7/view" TargetMode="External"/><Relationship Id="rId7" Type="http://schemas.openxmlformats.org/officeDocument/2006/relationships/image" Target="../media/image1.png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slide" Target="/ppt/slides/slide34.xml"/><Relationship Id="rId6" Type="http://schemas.openxmlformats.org/officeDocument/2006/relationships/slide" Target="/ppt/slides/slide35.xml"/><Relationship Id="rId7" Type="http://schemas.openxmlformats.org/officeDocument/2006/relationships/hyperlink" Target="http://drive.google.com/file/d/1E6IUYATjxvOX8elLdIVNHD4gyZik0Bn7/view" TargetMode="External"/><Relationship Id="rId8" Type="http://schemas.openxmlformats.org/officeDocument/2006/relationships/image" Target="../media/image1.png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16.jpg"/><Relationship Id="rId4" Type="http://schemas.openxmlformats.org/officeDocument/2006/relationships/hyperlink" Target="http://drive.google.com/file/d/1E6IUYATjxvOX8elLdIVNHD4gyZik0Bn7/view" TargetMode="External"/><Relationship Id="rId5" Type="http://schemas.openxmlformats.org/officeDocument/2006/relationships/image" Target="../media/image1.png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Relationship Id="rId3" Type="http://schemas.openxmlformats.org/officeDocument/2006/relationships/image" Target="../media/image15.jpg"/><Relationship Id="rId4" Type="http://schemas.openxmlformats.org/officeDocument/2006/relationships/slide" Target="/ppt/slides/slide1.xml"/><Relationship Id="rId5" Type="http://schemas.openxmlformats.org/officeDocument/2006/relationships/hyperlink" Target="http://drive.google.com/file/d/1E6IUYATjxvOX8elLdIVNHD4gyZik0Bn7/view" TargetMode="External"/><Relationship Id="rId6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5" Type="http://schemas.openxmlformats.org/officeDocument/2006/relationships/image" Target="../media/image3.png"/><Relationship Id="rId6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hyperlink" Target="http://drive.google.com/file/d/1E6IUYATjxvOX8elLdIVNHD4gyZik0Bn7/view" TargetMode="External"/><Relationship Id="rId10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hyperlink" Target="http://drive.google.com/file/d/1E6IUYATjxvOX8elLdIVNHD4gyZik0Bn7/view" TargetMode="External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slide" Target="/ppt/slides/slide34.xml"/></Relationships>
</file>

<file path=ppt/slides/_rels/slide7.xml.rels><?xml version="1.0" encoding="UTF-8" standalone="yes"?><Relationships xmlns="http://schemas.openxmlformats.org/package/2006/relationships"><Relationship Id="rId10" Type="http://schemas.openxmlformats.org/officeDocument/2006/relationships/hyperlink" Target="http://drive.google.com/file/d/1E6IUYATjxvOX8elLdIVNHD4gyZik0Bn7/view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9" Type="http://schemas.openxmlformats.org/officeDocument/2006/relationships/image" Target="../media/image1.png"/><Relationship Id="rId5" Type="http://schemas.openxmlformats.org/officeDocument/2006/relationships/slide" Target="/ppt/slides/slide34.xml"/><Relationship Id="rId6" Type="http://schemas.openxmlformats.org/officeDocument/2006/relationships/slide" Target="/ppt/slides/slide34.xml"/><Relationship Id="rId7" Type="http://schemas.openxmlformats.org/officeDocument/2006/relationships/slide" Target="/ppt/slides/slide34.xml"/><Relationship Id="rId8" Type="http://schemas.openxmlformats.org/officeDocument/2006/relationships/hyperlink" Target="http://drive.google.com/file/d/1E6IUYATjxvOX8elLdIVNHD4gyZik0Bn7/view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7" name="Google Shape;87;p13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8" name="Google Shape;88;p13"/>
          <p:cNvSpPr/>
          <p:nvPr/>
        </p:nvSpPr>
        <p:spPr>
          <a:xfrm>
            <a:off x="0" y="0"/>
            <a:ext cx="12179928" cy="6858000"/>
          </a:xfrm>
          <a:prstGeom prst="rect">
            <a:avLst/>
          </a:prstGeom>
          <a:blipFill rotWithShape="1">
            <a:blip r:embed="rId3">
              <a:alphaModFix amt="20000"/>
            </a:blip>
            <a:tile algn="tl" flip="none" tx="889000" sx="100000" ty="0" sy="10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descr="Un mosaico di forme geometriche colorate" id="89" name="Google Shape;89;p13"/>
          <p:cNvPicPr preferRelativeResize="0"/>
          <p:nvPr/>
        </p:nvPicPr>
        <p:blipFill rotWithShape="1">
          <a:blip r:embed="rId4">
            <a:alphaModFix amt="70000"/>
          </a:blip>
          <a:srcRect b="4962" l="0" r="6" t="16295"/>
          <a:stretch/>
        </p:blipFill>
        <p:spPr>
          <a:xfrm>
            <a:off x="-33368" y="697"/>
            <a:ext cx="12246661" cy="6856613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>
            <p:ph type="ctrTitle"/>
          </p:nvPr>
        </p:nvSpPr>
        <p:spPr>
          <a:xfrm>
            <a:off x="896363" y="730834"/>
            <a:ext cx="10190100" cy="3145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600"/>
              <a:buFont typeface="Comic Sans MS"/>
              <a:buNone/>
            </a:pPr>
            <a:r>
              <a:rPr lang="it-IT" sz="9600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Smarty Party</a:t>
            </a:r>
            <a:endParaRPr/>
          </a:p>
        </p:txBody>
      </p:sp>
      <p:sp>
        <p:nvSpPr>
          <p:cNvPr id="91" name="Google Shape;91;p13"/>
          <p:cNvSpPr txBox="1"/>
          <p:nvPr>
            <p:ph idx="1" type="subTitle"/>
          </p:nvPr>
        </p:nvSpPr>
        <p:spPr>
          <a:xfrm>
            <a:off x="1207163" y="4358416"/>
            <a:ext cx="9781327" cy="2056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it-IT" sz="2200" u="sng">
                <a:hlinkClick action="ppaction://hlinksldjump" r:id="rId5"/>
              </a:rPr>
              <a:t>|Clicca qui per giocare|</a:t>
            </a:r>
            <a:endParaRPr/>
          </a:p>
        </p:txBody>
      </p:sp>
      <p:pic>
        <p:nvPicPr>
          <p:cNvPr id="92" name="Google Shape;92;p13" title="mixkit-getting-ready-46 (1).mp3">
            <a:hlinkClick r:id="rId6"/>
          </p:cNvPr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1301725" y="74975"/>
            <a:ext cx="36000" cy="3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2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2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7" name="Google Shape;227;p22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28" name="Google Shape;228;p22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2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22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Storia &amp; Geografia</a:t>
            </a:r>
            <a:endParaRPr/>
          </a:p>
        </p:txBody>
      </p:sp>
      <p:sp>
        <p:nvSpPr>
          <p:cNvPr id="231" name="Google Shape;231;p22"/>
          <p:cNvSpPr txBox="1"/>
          <p:nvPr/>
        </p:nvSpPr>
        <p:spPr>
          <a:xfrm>
            <a:off x="586050" y="1284300"/>
            <a:ext cx="7780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</a:pPr>
            <a:r>
              <a:rPr lang="it-IT"/>
              <a:t>Quando venne inventato il Wi-Fi?</a:t>
            </a:r>
            <a:endParaRPr/>
          </a:p>
        </p:txBody>
      </p:sp>
      <p:sp>
        <p:nvSpPr>
          <p:cNvPr id="232" name="Google Shape;232;p22"/>
          <p:cNvSpPr txBox="1"/>
          <p:nvPr/>
        </p:nvSpPr>
        <p:spPr>
          <a:xfrm>
            <a:off x="24314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196</a:t>
            </a: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33" name="Google Shape;233;p22"/>
          <p:cNvSpPr txBox="1"/>
          <p:nvPr/>
        </p:nvSpPr>
        <p:spPr>
          <a:xfrm>
            <a:off x="7157250" y="4988063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1943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34" name="Google Shape;234;p22"/>
          <p:cNvSpPr txBox="1"/>
          <p:nvPr/>
        </p:nvSpPr>
        <p:spPr>
          <a:xfrm>
            <a:off x="24314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1957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35" name="Google Shape;235;p22"/>
          <p:cNvSpPr txBox="1"/>
          <p:nvPr/>
        </p:nvSpPr>
        <p:spPr>
          <a:xfrm>
            <a:off x="715725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1896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36" name="Google Shape;236;p22" title="coin.wav">
            <a:hlinkClick r:id="rId9"/>
          </p:cNvPr>
          <p:cNvPicPr preferRelativeResize="0"/>
          <p:nvPr/>
        </p:nvPicPr>
        <p:blipFill>
          <a:blip r:embed="rId10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3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23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3" name="Google Shape;243;p23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44" name="Google Shape;244;p23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5" name="Google Shape;245;p23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246" name="Google Shape;246;p23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Tecnologia</a:t>
            </a:r>
            <a:endParaRPr/>
          </a:p>
        </p:txBody>
      </p:sp>
      <p:sp>
        <p:nvSpPr>
          <p:cNvPr id="247" name="Google Shape;247;p23"/>
          <p:cNvSpPr txBox="1"/>
          <p:nvPr/>
        </p:nvSpPr>
        <p:spPr>
          <a:xfrm>
            <a:off x="586050" y="1284300"/>
            <a:ext cx="7780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</a:pPr>
            <a:r>
              <a:rPr lang="it-IT" sz="18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Steve Jobs, fondatore di Apple Computers, cosa presentò nel 2007</a:t>
            </a:r>
            <a:endParaRPr/>
          </a:p>
        </p:txBody>
      </p:sp>
      <p:sp>
        <p:nvSpPr>
          <p:cNvPr id="248" name="Google Shape;248;p23"/>
          <p:cNvSpPr txBox="1"/>
          <p:nvPr/>
        </p:nvSpPr>
        <p:spPr>
          <a:xfrm>
            <a:off x="24314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l’ipad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49" name="Google Shape;249;p23"/>
          <p:cNvSpPr txBox="1"/>
          <p:nvPr/>
        </p:nvSpPr>
        <p:spPr>
          <a:xfrm>
            <a:off x="701040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L’ipod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0" name="Google Shape;250;p23"/>
          <p:cNvSpPr txBox="1"/>
          <p:nvPr/>
        </p:nvSpPr>
        <p:spPr>
          <a:xfrm>
            <a:off x="24314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MS-Dos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51" name="Google Shape;251;p23"/>
          <p:cNvSpPr txBox="1"/>
          <p:nvPr/>
        </p:nvSpPr>
        <p:spPr>
          <a:xfrm>
            <a:off x="7157250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L’iphone</a:t>
            </a:r>
            <a:endParaRPr u="sng">
              <a:solidFill>
                <a:schemeClr val="dk1"/>
              </a:solidFill>
            </a:endParaRPr>
          </a:p>
        </p:txBody>
      </p:sp>
      <p:pic>
        <p:nvPicPr>
          <p:cNvPr id="252" name="Google Shape;252;p23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4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8" name="Google Shape;258;p24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p24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60" name="Google Shape;260;p24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24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262" name="Google Shape;262;p24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Scienze</a:t>
            </a:r>
            <a:endParaRPr/>
          </a:p>
        </p:txBody>
      </p:sp>
      <p:sp>
        <p:nvSpPr>
          <p:cNvPr id="263" name="Google Shape;263;p24"/>
          <p:cNvSpPr txBox="1"/>
          <p:nvPr/>
        </p:nvSpPr>
        <p:spPr>
          <a:xfrm>
            <a:off x="586050" y="1284300"/>
            <a:ext cx="7780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</a:pPr>
            <a:r>
              <a:rPr lang="it-IT" sz="18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Cosa scoprì Rita Levi Montalcini?</a:t>
            </a:r>
            <a:endParaRPr/>
          </a:p>
        </p:txBody>
      </p:sp>
      <p:sp>
        <p:nvSpPr>
          <p:cNvPr id="264" name="Google Shape;264;p24"/>
          <p:cNvSpPr txBox="1"/>
          <p:nvPr/>
        </p:nvSpPr>
        <p:spPr>
          <a:xfrm>
            <a:off x="7010400" y="49779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Il Sistema Nervoso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65" name="Google Shape;265;p24"/>
          <p:cNvSpPr txBox="1"/>
          <p:nvPr/>
        </p:nvSpPr>
        <p:spPr>
          <a:xfrm>
            <a:off x="701040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L’atomo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66" name="Google Shape;266;p24"/>
          <p:cNvSpPr txBox="1"/>
          <p:nvPr/>
        </p:nvSpPr>
        <p:spPr>
          <a:xfrm>
            <a:off x="24314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Il Cervello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67" name="Google Shape;267;p24"/>
          <p:cNvSpPr txBox="1"/>
          <p:nvPr/>
        </p:nvSpPr>
        <p:spPr>
          <a:xfrm>
            <a:off x="237165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L’NGW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68" name="Google Shape;268;p24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5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4" name="Google Shape;274;p25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5" name="Google Shape;275;p25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76" name="Google Shape;276;p25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25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278" name="Google Shape;278;p25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Storia &amp; Geografia</a:t>
            </a:r>
            <a:endParaRPr/>
          </a:p>
        </p:txBody>
      </p:sp>
      <p:sp>
        <p:nvSpPr>
          <p:cNvPr id="279" name="Google Shape;279;p25"/>
          <p:cNvSpPr txBox="1"/>
          <p:nvPr/>
        </p:nvSpPr>
        <p:spPr>
          <a:xfrm>
            <a:off x="586050" y="1284300"/>
            <a:ext cx="7780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Quale omonima azienda di automobili venne fondata da Henry Ford?</a:t>
            </a:r>
            <a:endParaRPr/>
          </a:p>
        </p:txBody>
      </p:sp>
      <p:sp>
        <p:nvSpPr>
          <p:cNvPr id="280" name="Google Shape;280;p25"/>
          <p:cNvSpPr txBox="1"/>
          <p:nvPr/>
        </p:nvSpPr>
        <p:spPr>
          <a:xfrm>
            <a:off x="24314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 Mini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81" name="Google Shape;281;p25"/>
          <p:cNvSpPr txBox="1"/>
          <p:nvPr/>
        </p:nvSpPr>
        <p:spPr>
          <a:xfrm>
            <a:off x="70228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 Seat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82" name="Google Shape;282;p25"/>
          <p:cNvSpPr txBox="1"/>
          <p:nvPr/>
        </p:nvSpPr>
        <p:spPr>
          <a:xfrm>
            <a:off x="24314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 Jeep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83" name="Google Shape;283;p25"/>
          <p:cNvSpPr txBox="1"/>
          <p:nvPr/>
        </p:nvSpPr>
        <p:spPr>
          <a:xfrm>
            <a:off x="70228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 Ford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84" name="Google Shape;284;p25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26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0" name="Google Shape;290;p26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p26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92" name="Google Shape;292;p26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3" name="Google Shape;293;p26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294" name="Google Shape;294;p26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Storia &amp; Geografia</a:t>
            </a:r>
            <a:endParaRPr b="1" sz="4400">
              <a:solidFill>
                <a:schemeClr val="dk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95" name="Google Shape;295;p26"/>
          <p:cNvSpPr txBox="1"/>
          <p:nvPr/>
        </p:nvSpPr>
        <p:spPr>
          <a:xfrm>
            <a:off x="586050" y="1284300"/>
            <a:ext cx="7780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</a:pPr>
            <a:r>
              <a:rPr lang="it-IT"/>
              <a:t>Chi è Greta Thunberg?</a:t>
            </a:r>
            <a:endParaRPr/>
          </a:p>
        </p:txBody>
      </p:sp>
      <p:sp>
        <p:nvSpPr>
          <p:cNvPr id="296" name="Google Shape;296;p26"/>
          <p:cNvSpPr txBox="1"/>
          <p:nvPr/>
        </p:nvSpPr>
        <p:spPr>
          <a:xfrm>
            <a:off x="7157250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Una Cuoca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97" name="Google Shape;297;p26"/>
          <p:cNvSpPr txBox="1"/>
          <p:nvPr/>
        </p:nvSpPr>
        <p:spPr>
          <a:xfrm>
            <a:off x="7010400" y="2646200"/>
            <a:ext cx="3000000" cy="738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Una proprietaria di una grande azienda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98" name="Google Shape;298;p26"/>
          <p:cNvSpPr txBox="1"/>
          <p:nvPr/>
        </p:nvSpPr>
        <p:spPr>
          <a:xfrm>
            <a:off x="24314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Una Cantante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99" name="Google Shape;299;p26"/>
          <p:cNvSpPr txBox="1"/>
          <p:nvPr/>
        </p:nvSpPr>
        <p:spPr>
          <a:xfrm>
            <a:off x="2371650" y="27848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 Attivista</a:t>
            </a: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ambientale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300" name="Google Shape;300;p26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27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6" name="Google Shape;306;p27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7" name="Google Shape;307;p27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08" name="Google Shape;308;p27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9" name="Google Shape;309;p27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310" name="Google Shape;310;p27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?---?-?</a:t>
            </a:r>
            <a:endParaRPr/>
          </a:p>
        </p:txBody>
      </p:sp>
      <p:sp>
        <p:nvSpPr>
          <p:cNvPr id="311" name="Google Shape;311;p27"/>
          <p:cNvSpPr txBox="1"/>
          <p:nvPr/>
        </p:nvSpPr>
        <p:spPr>
          <a:xfrm>
            <a:off x="586050" y="1284300"/>
            <a:ext cx="7780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</a:pPr>
            <a:r>
              <a:rPr lang="it-IT" sz="18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Di chi è la teoria della relatività?</a:t>
            </a:r>
            <a:endParaRPr/>
          </a:p>
        </p:txBody>
      </p:sp>
      <p:sp>
        <p:nvSpPr>
          <p:cNvPr id="312" name="Google Shape;312;p27"/>
          <p:cNvSpPr txBox="1"/>
          <p:nvPr/>
        </p:nvSpPr>
        <p:spPr>
          <a:xfrm>
            <a:off x="24314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Pitagora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3" name="Google Shape;313;p27"/>
          <p:cNvSpPr txBox="1"/>
          <p:nvPr/>
        </p:nvSpPr>
        <p:spPr>
          <a:xfrm>
            <a:off x="701040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Carlo Conti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4" name="Google Shape;314;p27"/>
          <p:cNvSpPr txBox="1"/>
          <p:nvPr/>
        </p:nvSpPr>
        <p:spPr>
          <a:xfrm>
            <a:off x="24314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Galileo Galilei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15" name="Google Shape;315;p27"/>
          <p:cNvSpPr txBox="1"/>
          <p:nvPr/>
        </p:nvSpPr>
        <p:spPr>
          <a:xfrm>
            <a:off x="7157250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Einstein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316" name="Google Shape;316;p27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range Top fond dégradé Photo stock libre - Public Domain Pictures" id="321" name="Google Shape;321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09" y="2020"/>
            <a:ext cx="12175838" cy="6853958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Google Shape;322;p28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venir"/>
              <a:buNone/>
            </a:pPr>
            <a:r>
              <a:rPr lang="it-IT">
                <a:solidFill>
                  <a:schemeClr val="dk1"/>
                </a:solidFill>
              </a:rPr>
              <a:t>Livello Facile - Completato!</a:t>
            </a:r>
            <a:r>
              <a:rPr lang="it-IT"/>
              <a:t>...</a:t>
            </a:r>
            <a:endParaRPr/>
          </a:p>
        </p:txBody>
      </p:sp>
      <p:sp>
        <p:nvSpPr>
          <p:cNvPr id="323" name="Google Shape;323;p28"/>
          <p:cNvSpPr txBox="1"/>
          <p:nvPr>
            <p:ph idx="1" type="body"/>
          </p:nvPr>
        </p:nvSpPr>
        <p:spPr>
          <a:xfrm>
            <a:off x="618836" y="1937905"/>
            <a:ext cx="11127600" cy="41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it-IT">
                <a:solidFill>
                  <a:schemeClr val="dk1"/>
                </a:solidFill>
              </a:rPr>
              <a:t>Complimenti! Hai completato il livello 1 del quiz!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24" name="Google Shape;324;p28"/>
          <p:cNvSpPr txBox="1"/>
          <p:nvPr/>
        </p:nvSpPr>
        <p:spPr>
          <a:xfrm>
            <a:off x="837045" y="3203863"/>
            <a:ext cx="100158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Ma attento, questo era solo un riscaldamento…</a:t>
            </a:r>
            <a:endParaRPr b="1" sz="2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Ora inizia il bello ;)</a:t>
            </a:r>
            <a:endParaRPr b="1" sz="2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25" name="Google Shape;325;p28"/>
          <p:cNvSpPr txBox="1"/>
          <p:nvPr/>
        </p:nvSpPr>
        <p:spPr>
          <a:xfrm>
            <a:off x="5368636" y="6217228"/>
            <a:ext cx="1472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Next &gt;&gt;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329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p2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31" name="Google Shape;331;p29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2">
              <a:alpha val="698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32" name="Google Shape;332;p29"/>
          <p:cNvPicPr preferRelativeResize="0"/>
          <p:nvPr/>
        </p:nvPicPr>
        <p:blipFill rotWithShape="1">
          <a:blip r:embed="rId3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p29"/>
          <p:cNvSpPr txBox="1"/>
          <p:nvPr>
            <p:ph type="title"/>
          </p:nvPr>
        </p:nvSpPr>
        <p:spPr>
          <a:xfrm>
            <a:off x="1634837" y="548268"/>
            <a:ext cx="10348200" cy="12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venir"/>
              <a:buNone/>
            </a:pPr>
            <a:r>
              <a:rPr lang="it-IT">
                <a:solidFill>
                  <a:schemeClr val="dk2"/>
                </a:solidFill>
              </a:rPr>
              <a:t>Livello: Intermedio</a:t>
            </a:r>
            <a:endParaRPr/>
          </a:p>
        </p:txBody>
      </p:sp>
      <p:pic>
        <p:nvPicPr>
          <p:cNvPr id="334" name="Google Shape;334;p29"/>
          <p:cNvPicPr preferRelativeResize="0"/>
          <p:nvPr/>
        </p:nvPicPr>
        <p:blipFill rotWithShape="1">
          <a:blip r:embed="rId4">
            <a:alphaModFix/>
          </a:blip>
          <a:srcRect b="0" l="0" r="67341" t="0"/>
          <a:stretch/>
        </p:blipFill>
        <p:spPr>
          <a:xfrm rot="10800000">
            <a:off x="-1" y="2719662"/>
            <a:ext cx="830249" cy="25483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35" name="Google Shape;335;p29"/>
          <p:cNvGrpSpPr/>
          <p:nvPr/>
        </p:nvGrpSpPr>
        <p:grpSpPr>
          <a:xfrm>
            <a:off x="2372078" y="1915714"/>
            <a:ext cx="7830000" cy="3600000"/>
            <a:chOff x="1163265" y="337976"/>
            <a:chExt cx="7830000" cy="3600000"/>
          </a:xfrm>
        </p:grpSpPr>
        <p:sp>
          <p:nvSpPr>
            <p:cNvPr id="336" name="Google Shape;336;p29"/>
            <p:cNvSpPr/>
            <p:nvPr/>
          </p:nvSpPr>
          <p:spPr>
            <a:xfrm>
              <a:off x="1865265" y="337976"/>
              <a:ext cx="2196000" cy="219600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7" name="Google Shape;337;p29"/>
            <p:cNvSpPr/>
            <p:nvPr/>
          </p:nvSpPr>
          <p:spPr>
            <a:xfrm>
              <a:off x="2333265" y="805976"/>
              <a:ext cx="1260000" cy="126000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8" name="Google Shape;338;p29"/>
            <p:cNvSpPr/>
            <p:nvPr/>
          </p:nvSpPr>
          <p:spPr>
            <a:xfrm>
              <a:off x="1163265" y="3217976"/>
              <a:ext cx="360000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9" name="Google Shape;339;p29"/>
            <p:cNvSpPr txBox="1"/>
            <p:nvPr/>
          </p:nvSpPr>
          <p:spPr>
            <a:xfrm>
              <a:off x="1163265" y="3217976"/>
              <a:ext cx="360000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venir"/>
                <a:buNone/>
              </a:pPr>
              <a:r>
                <a:rPr lang="it-IT" sz="25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FASE COMPOSTA DA QUESITI INTERMEDI</a:t>
              </a:r>
              <a:endParaRPr sz="25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340" name="Google Shape;340;p29"/>
            <p:cNvSpPr/>
            <p:nvPr/>
          </p:nvSpPr>
          <p:spPr>
            <a:xfrm>
              <a:off x="6095265" y="337976"/>
              <a:ext cx="2196000" cy="219600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1" name="Google Shape;341;p29"/>
            <p:cNvSpPr/>
            <p:nvPr/>
          </p:nvSpPr>
          <p:spPr>
            <a:xfrm>
              <a:off x="6563265" y="805976"/>
              <a:ext cx="1260000" cy="12600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2" name="Google Shape;342;p29"/>
            <p:cNvSpPr/>
            <p:nvPr/>
          </p:nvSpPr>
          <p:spPr>
            <a:xfrm>
              <a:off x="5393265" y="3217976"/>
              <a:ext cx="360000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3" name="Google Shape;343;p29"/>
            <p:cNvSpPr txBox="1"/>
            <p:nvPr/>
          </p:nvSpPr>
          <p:spPr>
            <a:xfrm>
              <a:off x="5393265" y="3217976"/>
              <a:ext cx="360000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venir"/>
                <a:buNone/>
              </a:pPr>
              <a:r>
                <a:rPr lang="it-IT" sz="2500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BUONA FORTUNA! :)</a:t>
              </a:r>
              <a:endParaRPr sz="25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344" name="Google Shape;344;p29"/>
          <p:cNvSpPr txBox="1"/>
          <p:nvPr/>
        </p:nvSpPr>
        <p:spPr>
          <a:xfrm>
            <a:off x="5732317" y="6321135"/>
            <a:ext cx="718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Start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45" name="Google Shape;345;p29"/>
          <p:cNvSpPr txBox="1"/>
          <p:nvPr/>
        </p:nvSpPr>
        <p:spPr>
          <a:xfrm>
            <a:off x="2057400" y="5489825"/>
            <a:ext cx="4576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Avenir"/>
                <a:ea typeface="Avenir"/>
                <a:cs typeface="Avenir"/>
                <a:sym typeface="Avenir"/>
              </a:rPr>
              <a:t>Dovrai rispondere indicando il personaggio che si attiene di più a quell’argomento, ma attento, più andrai avanti, e più il gioco si </a:t>
            </a:r>
            <a:r>
              <a:rPr lang="it-IT">
                <a:latin typeface="Avenir"/>
                <a:ea typeface="Avenir"/>
                <a:cs typeface="Avenir"/>
                <a:sym typeface="Avenir"/>
              </a:rPr>
              <a:t>distorce!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30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1" name="Google Shape;351;p30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2" name="Google Shape;352;p30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53" name="Google Shape;353;p30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Google Shape;354;p30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355" name="Google Shape;355;p30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Tecnologia</a:t>
            </a:r>
            <a:endParaRPr/>
          </a:p>
        </p:txBody>
      </p:sp>
      <p:sp>
        <p:nvSpPr>
          <p:cNvPr id="356" name="Google Shape;356;p30"/>
          <p:cNvSpPr txBox="1"/>
          <p:nvPr/>
        </p:nvSpPr>
        <p:spPr>
          <a:xfrm>
            <a:off x="586050" y="1284300"/>
            <a:ext cx="77808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7" name="Google Shape;357;p30"/>
          <p:cNvSpPr txBox="1"/>
          <p:nvPr/>
        </p:nvSpPr>
        <p:spPr>
          <a:xfrm>
            <a:off x="24314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Leonardo Di Caprio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58" name="Google Shape;358;p30"/>
          <p:cNvSpPr txBox="1"/>
          <p:nvPr/>
        </p:nvSpPr>
        <p:spPr>
          <a:xfrm>
            <a:off x="701040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Rita Levi Montalcini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59" name="Google Shape;359;p30"/>
          <p:cNvSpPr txBox="1"/>
          <p:nvPr/>
        </p:nvSpPr>
        <p:spPr>
          <a:xfrm>
            <a:off x="7157250" y="5055538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Laura Pausini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60" name="Google Shape;360;p30"/>
          <p:cNvSpPr txBox="1"/>
          <p:nvPr/>
        </p:nvSpPr>
        <p:spPr>
          <a:xfrm>
            <a:off x="2431475" y="505555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Mark Zuckerberg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361" name="Google Shape;361;p30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p31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7" name="Google Shape;367;p31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8" name="Google Shape;368;p31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69" name="Google Shape;369;p31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Google Shape;370;p31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371" name="Google Shape;371;p31"/>
          <p:cNvSpPr txBox="1"/>
          <p:nvPr/>
        </p:nvSpPr>
        <p:spPr>
          <a:xfrm>
            <a:off x="586050" y="336925"/>
            <a:ext cx="6571200" cy="15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Scienze</a:t>
            </a:r>
            <a:endParaRPr b="1" sz="4400">
              <a:solidFill>
                <a:schemeClr val="dk2"/>
              </a:solidFill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400">
              <a:solidFill>
                <a:schemeClr val="dk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2" name="Google Shape;372;p31"/>
          <p:cNvSpPr txBox="1"/>
          <p:nvPr/>
        </p:nvSpPr>
        <p:spPr>
          <a:xfrm>
            <a:off x="7010400" y="52680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Elisabetta II D’inghilterra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73" name="Google Shape;373;p31"/>
          <p:cNvSpPr txBox="1"/>
          <p:nvPr/>
        </p:nvSpPr>
        <p:spPr>
          <a:xfrm>
            <a:off x="701040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Bill Gates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74" name="Google Shape;374;p31"/>
          <p:cNvSpPr txBox="1"/>
          <p:nvPr/>
        </p:nvSpPr>
        <p:spPr>
          <a:xfrm>
            <a:off x="24314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Jeff Besos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75" name="Google Shape;375;p31"/>
          <p:cNvSpPr txBox="1"/>
          <p:nvPr/>
        </p:nvSpPr>
        <p:spPr>
          <a:xfrm>
            <a:off x="237165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Albert Einstein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376" name="Google Shape;376;p31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range Top fond dégradé Photo stock libre - Public Domain Pictures" id="97" name="Google Shape;97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09" y="2020"/>
            <a:ext cx="12175836" cy="6853958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4"/>
          <p:cNvSpPr txBox="1"/>
          <p:nvPr>
            <p:ph type="title"/>
          </p:nvPr>
        </p:nvSpPr>
        <p:spPr>
          <a:xfrm>
            <a:off x="838200" y="36576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venir"/>
              <a:buNone/>
            </a:pPr>
            <a:r>
              <a:rPr lang="it-IT">
                <a:solidFill>
                  <a:schemeClr val="dk1"/>
                </a:solidFill>
              </a:rPr>
              <a:t>Per</a:t>
            </a:r>
            <a:r>
              <a:rPr lang="it-IT"/>
              <a:t> </a:t>
            </a:r>
            <a:r>
              <a:rPr lang="it-IT">
                <a:solidFill>
                  <a:schemeClr val="dk1"/>
                </a:solidFill>
              </a:rPr>
              <a:t>Cominciare</a:t>
            </a:r>
            <a:r>
              <a:rPr lang="it-IT"/>
              <a:t>...</a:t>
            </a:r>
            <a:endParaRPr/>
          </a:p>
        </p:txBody>
      </p:sp>
      <p:sp>
        <p:nvSpPr>
          <p:cNvPr id="99" name="Google Shape;99;p14"/>
          <p:cNvSpPr txBox="1"/>
          <p:nvPr>
            <p:ph idx="1" type="body"/>
          </p:nvPr>
        </p:nvSpPr>
        <p:spPr>
          <a:xfrm>
            <a:off x="618836" y="1937905"/>
            <a:ext cx="11127509" cy="419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it-IT">
                <a:solidFill>
                  <a:schemeClr val="dk1"/>
                </a:solidFill>
              </a:rPr>
              <a:t>Ti verranno posti moltissimi quesiti, ai quali, dovrai rispondere in maniera corretta... 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837045" y="3203863"/>
            <a:ext cx="10015681" cy="138499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Ma Attento! Non sarà così facile rispondere a tutti i quesiti, e ad ogni quesito sbagliato, dovrai ricominciare da capo!</a:t>
            </a:r>
            <a:endParaRPr/>
          </a:p>
        </p:txBody>
      </p:sp>
      <p:sp>
        <p:nvSpPr>
          <p:cNvPr id="101" name="Google Shape;101;p14"/>
          <p:cNvSpPr txBox="1"/>
          <p:nvPr/>
        </p:nvSpPr>
        <p:spPr>
          <a:xfrm>
            <a:off x="5368636" y="6217228"/>
            <a:ext cx="147204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Next &gt;&gt;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0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32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2" name="Google Shape;382;p32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3" name="Google Shape;383;p32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84" name="Google Shape;384;p32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Google Shape;385;p32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p32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Musica &amp; Teatro</a:t>
            </a:r>
            <a:endParaRPr/>
          </a:p>
        </p:txBody>
      </p:sp>
      <p:sp>
        <p:nvSpPr>
          <p:cNvPr id="387" name="Google Shape;387;p32"/>
          <p:cNvSpPr txBox="1"/>
          <p:nvPr/>
        </p:nvSpPr>
        <p:spPr>
          <a:xfrm>
            <a:off x="24314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Rita Levi Montalcini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88" name="Google Shape;388;p32"/>
          <p:cNvSpPr txBox="1"/>
          <p:nvPr/>
        </p:nvSpPr>
        <p:spPr>
          <a:xfrm>
            <a:off x="701040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Barak Obama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89" name="Google Shape;389;p32"/>
          <p:cNvSpPr txBox="1"/>
          <p:nvPr/>
        </p:nvSpPr>
        <p:spPr>
          <a:xfrm>
            <a:off x="24314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Coco Chanel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90" name="Google Shape;390;p32"/>
          <p:cNvSpPr txBox="1"/>
          <p:nvPr/>
        </p:nvSpPr>
        <p:spPr>
          <a:xfrm>
            <a:off x="7157250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Laura Pausini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391" name="Google Shape;391;p32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33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33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33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399" name="Google Shape;399;p33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Google Shape;400;p33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401" name="Google Shape;401;p33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St?--? &amp; Geo?---?-</a:t>
            </a:r>
            <a:endParaRPr/>
          </a:p>
        </p:txBody>
      </p:sp>
      <p:sp>
        <p:nvSpPr>
          <p:cNvPr id="402" name="Google Shape;402;p33"/>
          <p:cNvSpPr txBox="1"/>
          <p:nvPr/>
        </p:nvSpPr>
        <p:spPr>
          <a:xfrm>
            <a:off x="24314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Kim Jong Un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03" name="Google Shape;403;p33"/>
          <p:cNvSpPr txBox="1"/>
          <p:nvPr/>
        </p:nvSpPr>
        <p:spPr>
          <a:xfrm>
            <a:off x="701040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Bill Gates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04" name="Google Shape;404;p33"/>
          <p:cNvSpPr txBox="1"/>
          <p:nvPr/>
        </p:nvSpPr>
        <p:spPr>
          <a:xfrm>
            <a:off x="7157250" y="5055538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Lady Gaga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05" name="Google Shape;405;p33"/>
          <p:cNvSpPr txBox="1"/>
          <p:nvPr/>
        </p:nvSpPr>
        <p:spPr>
          <a:xfrm>
            <a:off x="2371650" y="505555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Nelson Mandela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406" name="Google Shape;406;p33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p34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2" name="Google Shape;412;p34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3" name="Google Shape;413;p34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414" name="Google Shape;414;p34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Google Shape;415;p34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416" name="Google Shape;416;p34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T?-?olo-?-</a:t>
            </a:r>
            <a:endParaRPr/>
          </a:p>
        </p:txBody>
      </p:sp>
      <p:sp>
        <p:nvSpPr>
          <p:cNvPr id="417" name="Google Shape;417;p34"/>
          <p:cNvSpPr txBox="1"/>
          <p:nvPr/>
        </p:nvSpPr>
        <p:spPr>
          <a:xfrm>
            <a:off x="24314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Chiara Ferragni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18" name="Google Shape;418;p34"/>
          <p:cNvSpPr txBox="1"/>
          <p:nvPr/>
        </p:nvSpPr>
        <p:spPr>
          <a:xfrm>
            <a:off x="69355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Frida Kalo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19" name="Google Shape;419;p34"/>
          <p:cNvSpPr txBox="1"/>
          <p:nvPr/>
        </p:nvSpPr>
        <p:spPr>
          <a:xfrm>
            <a:off x="24314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Beyoce’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20" name="Google Shape;420;p34"/>
          <p:cNvSpPr txBox="1"/>
          <p:nvPr/>
        </p:nvSpPr>
        <p:spPr>
          <a:xfrm>
            <a:off x="68579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Hedy Lamarr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421" name="Google Shape;421;p34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25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Google Shape;426;p35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7" name="Google Shape;427;p35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28" name="Google Shape;428;p35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429" name="Google Shape;429;p35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Google Shape;430;p35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431" name="Google Shape;431;p35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m?--?- &amp; ?--?ro</a:t>
            </a:r>
            <a:endParaRPr/>
          </a:p>
        </p:txBody>
      </p:sp>
      <p:sp>
        <p:nvSpPr>
          <p:cNvPr id="432" name="Google Shape;432;p35"/>
          <p:cNvSpPr txBox="1"/>
          <p:nvPr/>
        </p:nvSpPr>
        <p:spPr>
          <a:xfrm>
            <a:off x="7010400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Clair Patterson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33" name="Google Shape;433;p35"/>
          <p:cNvSpPr txBox="1"/>
          <p:nvPr/>
        </p:nvSpPr>
        <p:spPr>
          <a:xfrm>
            <a:off x="701040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Fabiola Gianotti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34" name="Google Shape;434;p35"/>
          <p:cNvSpPr txBox="1"/>
          <p:nvPr/>
        </p:nvSpPr>
        <p:spPr>
          <a:xfrm>
            <a:off x="24314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Alan Turing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35" name="Google Shape;435;p35"/>
          <p:cNvSpPr txBox="1"/>
          <p:nvPr/>
        </p:nvSpPr>
        <p:spPr>
          <a:xfrm>
            <a:off x="263350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Blanco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436" name="Google Shape;436;p35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0" name="Shape 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Orange Top fond dégradé Photo stock libre - Public Domain Pictures" id="441" name="Google Shape;441;p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09" y="2020"/>
            <a:ext cx="12175838" cy="6853958"/>
          </a:xfrm>
          <a:prstGeom prst="rect">
            <a:avLst/>
          </a:prstGeom>
          <a:noFill/>
          <a:ln>
            <a:noFill/>
          </a:ln>
        </p:spPr>
      </p:pic>
      <p:sp>
        <p:nvSpPr>
          <p:cNvPr id="442" name="Google Shape;442;p36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venir"/>
              <a:buNone/>
            </a:pPr>
            <a:r>
              <a:rPr lang="it-IT">
                <a:solidFill>
                  <a:schemeClr val="dk1"/>
                </a:solidFill>
              </a:rPr>
              <a:t>Livello Intermedio - Completato!</a:t>
            </a:r>
            <a:r>
              <a:rPr lang="it-IT"/>
              <a:t>...</a:t>
            </a:r>
            <a:endParaRPr/>
          </a:p>
        </p:txBody>
      </p:sp>
      <p:sp>
        <p:nvSpPr>
          <p:cNvPr id="443" name="Google Shape;443;p36"/>
          <p:cNvSpPr txBox="1"/>
          <p:nvPr>
            <p:ph idx="1" type="body"/>
          </p:nvPr>
        </p:nvSpPr>
        <p:spPr>
          <a:xfrm>
            <a:off x="618836" y="1937905"/>
            <a:ext cx="11127600" cy="41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b="1" lang="it-IT">
                <a:solidFill>
                  <a:schemeClr val="dk1"/>
                </a:solidFill>
              </a:rPr>
              <a:t>Complimenti! Hai completato il livello 2 del quiz!</a:t>
            </a:r>
            <a:endParaRPr/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0000"/>
              </a:lnSpc>
              <a:spcBef>
                <a:spcPts val="100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44" name="Google Shape;444;p36"/>
          <p:cNvSpPr txBox="1"/>
          <p:nvPr/>
        </p:nvSpPr>
        <p:spPr>
          <a:xfrm>
            <a:off x="837045" y="3203863"/>
            <a:ext cx="100158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28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Complimente, per essere arrivato fino a questo punto… ma ora si fa più complicata… Buona fortuna! ;)</a:t>
            </a:r>
            <a:endParaRPr b="1" sz="2800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45" name="Google Shape;445;p36"/>
          <p:cNvSpPr txBox="1"/>
          <p:nvPr/>
        </p:nvSpPr>
        <p:spPr>
          <a:xfrm>
            <a:off x="5368636" y="6217228"/>
            <a:ext cx="14721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Next &gt;&gt;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3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51" name="Google Shape;451;p37"/>
          <p:cNvSpPr/>
          <p:nvPr/>
        </p:nvSpPr>
        <p:spPr>
          <a:xfrm>
            <a:off x="0" y="0"/>
            <a:ext cx="12189000" cy="6858000"/>
          </a:xfrm>
          <a:prstGeom prst="rect">
            <a:avLst/>
          </a:prstGeom>
          <a:solidFill>
            <a:schemeClr val="lt2">
              <a:alpha val="6980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452" name="Google Shape;452;p37"/>
          <p:cNvPicPr preferRelativeResize="0"/>
          <p:nvPr/>
        </p:nvPicPr>
        <p:blipFill rotWithShape="1">
          <a:blip r:embed="rId3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453" name="Google Shape;453;p37"/>
          <p:cNvSpPr txBox="1"/>
          <p:nvPr>
            <p:ph type="title"/>
          </p:nvPr>
        </p:nvSpPr>
        <p:spPr>
          <a:xfrm>
            <a:off x="1634837" y="548268"/>
            <a:ext cx="10348200" cy="128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venir"/>
              <a:buNone/>
            </a:pPr>
            <a:r>
              <a:rPr lang="it-IT">
                <a:solidFill>
                  <a:schemeClr val="dk2"/>
                </a:solidFill>
              </a:rPr>
              <a:t>Livello: Difficile</a:t>
            </a:r>
            <a:endParaRPr/>
          </a:p>
        </p:txBody>
      </p:sp>
      <p:pic>
        <p:nvPicPr>
          <p:cNvPr id="454" name="Google Shape;454;p37"/>
          <p:cNvPicPr preferRelativeResize="0"/>
          <p:nvPr/>
        </p:nvPicPr>
        <p:blipFill rotWithShape="1">
          <a:blip r:embed="rId4">
            <a:alphaModFix/>
          </a:blip>
          <a:srcRect b="0" l="0" r="67341" t="0"/>
          <a:stretch/>
        </p:blipFill>
        <p:spPr>
          <a:xfrm rot="10800000">
            <a:off x="-1" y="2719662"/>
            <a:ext cx="830249" cy="254834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55" name="Google Shape;455;p37"/>
          <p:cNvGrpSpPr/>
          <p:nvPr/>
        </p:nvGrpSpPr>
        <p:grpSpPr>
          <a:xfrm>
            <a:off x="2372078" y="1915714"/>
            <a:ext cx="7830000" cy="3600000"/>
            <a:chOff x="1163265" y="337976"/>
            <a:chExt cx="7830000" cy="3600000"/>
          </a:xfrm>
        </p:grpSpPr>
        <p:sp>
          <p:nvSpPr>
            <p:cNvPr id="456" name="Google Shape;456;p37"/>
            <p:cNvSpPr/>
            <p:nvPr/>
          </p:nvSpPr>
          <p:spPr>
            <a:xfrm>
              <a:off x="1865265" y="337976"/>
              <a:ext cx="2196000" cy="219600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7" name="Google Shape;457;p37"/>
            <p:cNvSpPr/>
            <p:nvPr/>
          </p:nvSpPr>
          <p:spPr>
            <a:xfrm>
              <a:off x="2333265" y="805976"/>
              <a:ext cx="1260000" cy="126000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8" name="Google Shape;458;p37"/>
            <p:cNvSpPr/>
            <p:nvPr/>
          </p:nvSpPr>
          <p:spPr>
            <a:xfrm>
              <a:off x="1163265" y="3217976"/>
              <a:ext cx="360000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9" name="Google Shape;459;p37"/>
            <p:cNvSpPr txBox="1"/>
            <p:nvPr/>
          </p:nvSpPr>
          <p:spPr>
            <a:xfrm>
              <a:off x="1163265" y="3217976"/>
              <a:ext cx="360000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venir"/>
                <a:buNone/>
              </a:pPr>
              <a:r>
                <a:rPr lang="it-IT" sz="25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FASE COMPOSTA DA QUESITI DIFFICILI</a:t>
              </a:r>
              <a:endParaRPr sz="25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460" name="Google Shape;460;p37"/>
            <p:cNvSpPr/>
            <p:nvPr/>
          </p:nvSpPr>
          <p:spPr>
            <a:xfrm>
              <a:off x="6095265" y="337976"/>
              <a:ext cx="2196000" cy="219600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1" name="Google Shape;461;p37"/>
            <p:cNvSpPr/>
            <p:nvPr/>
          </p:nvSpPr>
          <p:spPr>
            <a:xfrm>
              <a:off x="6563265" y="805976"/>
              <a:ext cx="1260000" cy="12600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2" name="Google Shape;462;p37"/>
            <p:cNvSpPr/>
            <p:nvPr/>
          </p:nvSpPr>
          <p:spPr>
            <a:xfrm>
              <a:off x="5393265" y="3217976"/>
              <a:ext cx="360000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3" name="Google Shape;463;p37"/>
            <p:cNvSpPr txBox="1"/>
            <p:nvPr/>
          </p:nvSpPr>
          <p:spPr>
            <a:xfrm>
              <a:off x="5393265" y="3217976"/>
              <a:ext cx="360000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venir"/>
                <a:buNone/>
              </a:pPr>
              <a:r>
                <a:rPr lang="it-IT" sz="2500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BUONA FORTUNA! :)</a:t>
              </a:r>
              <a:endParaRPr sz="25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464" name="Google Shape;464;p37"/>
          <p:cNvSpPr txBox="1"/>
          <p:nvPr/>
        </p:nvSpPr>
        <p:spPr>
          <a:xfrm>
            <a:off x="5732317" y="6321135"/>
            <a:ext cx="7188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Start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65" name="Google Shape;465;p37"/>
          <p:cNvSpPr txBox="1"/>
          <p:nvPr/>
        </p:nvSpPr>
        <p:spPr>
          <a:xfrm>
            <a:off x="2069875" y="5415000"/>
            <a:ext cx="45762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Avenir"/>
                <a:ea typeface="Avenir"/>
                <a:cs typeface="Avenir"/>
                <a:sym typeface="Avenir"/>
              </a:rPr>
              <a:t>ATTENTO! dovrai rispondere al contrario, ai seguenti quesiti, per vincere il quiz.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>
                <a:latin typeface="Avenir"/>
                <a:ea typeface="Avenir"/>
                <a:cs typeface="Avenir"/>
                <a:sym typeface="Avenir"/>
              </a:rPr>
              <a:t>Riflettici bene, e poi rispondi, </a:t>
            </a:r>
            <a:r>
              <a:rPr lang="it-IT">
                <a:latin typeface="Avenir"/>
                <a:ea typeface="Avenir"/>
                <a:cs typeface="Avenir"/>
                <a:sym typeface="Avenir"/>
              </a:rPr>
              <a:t>perché</a:t>
            </a:r>
            <a:r>
              <a:rPr lang="it-IT">
                <a:latin typeface="Avenir"/>
                <a:ea typeface="Avenir"/>
                <a:cs typeface="Avenir"/>
                <a:sym typeface="Avenir"/>
              </a:rPr>
              <a:t> non sarà così scontato come gli altri.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69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38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1" name="Google Shape;471;p38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2" name="Google Shape;472;p38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473" name="Google Shape;473;p38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Google Shape;474;p38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475" name="Google Shape;475;p38"/>
          <p:cNvSpPr txBox="1"/>
          <p:nvPr/>
        </p:nvSpPr>
        <p:spPr>
          <a:xfrm>
            <a:off x="586050" y="336925"/>
            <a:ext cx="6571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100"/>
              <a:t>Chi pubblicò l’omonimo brano: “Lettera”del 1993?</a:t>
            </a:r>
            <a:endParaRPr sz="3100"/>
          </a:p>
        </p:txBody>
      </p:sp>
      <p:sp>
        <p:nvSpPr>
          <p:cNvPr id="476" name="Google Shape;476;p38"/>
          <p:cNvSpPr txBox="1"/>
          <p:nvPr/>
        </p:nvSpPr>
        <p:spPr>
          <a:xfrm>
            <a:off x="6845525" y="3762988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Laura Pausini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77" name="Google Shape;477;p38"/>
          <p:cNvSpPr txBox="1"/>
          <p:nvPr/>
        </p:nvSpPr>
        <p:spPr>
          <a:xfrm>
            <a:off x="2718250" y="3762988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Ligabue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478" name="Google Shape;478;p38" title="coin.wav">
            <a:hlinkClick r:id="rId6"/>
          </p:cNvPr>
          <p:cNvPicPr preferRelativeResize="0"/>
          <p:nvPr/>
        </p:nvPicPr>
        <p:blipFill>
          <a:blip r:embed="rId7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p39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4" name="Google Shape;484;p39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5" name="Google Shape;485;p39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486" name="Google Shape;486;p39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Google Shape;487;p39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488" name="Google Shape;488;p39"/>
          <p:cNvSpPr txBox="1"/>
          <p:nvPr/>
        </p:nvSpPr>
        <p:spPr>
          <a:xfrm>
            <a:off x="586050" y="336925"/>
            <a:ext cx="6571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100"/>
              <a:t>Chi è il più recente matematico tra i 2?</a:t>
            </a:r>
            <a:endParaRPr sz="3100"/>
          </a:p>
        </p:txBody>
      </p:sp>
      <p:sp>
        <p:nvSpPr>
          <p:cNvPr id="489" name="Google Shape;489;p39"/>
          <p:cNvSpPr txBox="1"/>
          <p:nvPr/>
        </p:nvSpPr>
        <p:spPr>
          <a:xfrm>
            <a:off x="6621075" y="376297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Alan Turing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490" name="Google Shape;490;p39"/>
          <p:cNvSpPr txBox="1"/>
          <p:nvPr/>
        </p:nvSpPr>
        <p:spPr>
          <a:xfrm>
            <a:off x="2531225" y="3762988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Laura Bassi Veratti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491" name="Google Shape;491;p39" title="coin.wav">
            <a:hlinkClick r:id="rId6"/>
          </p:cNvPr>
          <p:cNvPicPr preferRelativeResize="0"/>
          <p:nvPr/>
        </p:nvPicPr>
        <p:blipFill>
          <a:blip r:embed="rId7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5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40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7" name="Google Shape;497;p40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8" name="Google Shape;498;p40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499" name="Google Shape;499;p40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Google Shape;500;p40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501" name="Google Shape;501;p40"/>
          <p:cNvSpPr txBox="1"/>
          <p:nvPr/>
        </p:nvSpPr>
        <p:spPr>
          <a:xfrm>
            <a:off x="586050" y="336925"/>
            <a:ext cx="657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100"/>
              <a:t>L’omonima macchina denominata: Fiesta, venne rilasciata da quale casa automobilistica?</a:t>
            </a:r>
            <a:endParaRPr sz="3100"/>
          </a:p>
        </p:txBody>
      </p:sp>
      <p:sp>
        <p:nvSpPr>
          <p:cNvPr id="502" name="Google Shape;502;p40"/>
          <p:cNvSpPr txBox="1"/>
          <p:nvPr/>
        </p:nvSpPr>
        <p:spPr>
          <a:xfrm>
            <a:off x="2780600" y="3762988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Ford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03" name="Google Shape;503;p40"/>
          <p:cNvSpPr txBox="1"/>
          <p:nvPr/>
        </p:nvSpPr>
        <p:spPr>
          <a:xfrm>
            <a:off x="6346775" y="38165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Peugeot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504" name="Google Shape;504;p40" title="coin.wav">
            <a:hlinkClick r:id="rId6"/>
          </p:cNvPr>
          <p:cNvPicPr preferRelativeResize="0"/>
          <p:nvPr/>
        </p:nvPicPr>
        <p:blipFill>
          <a:blip r:embed="rId7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8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41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0" name="Google Shape;510;p41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1" name="Google Shape;511;p41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512" name="Google Shape;512;p41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Google Shape;513;p41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514" name="Google Shape;514;p41"/>
          <p:cNvSpPr txBox="1"/>
          <p:nvPr/>
        </p:nvSpPr>
        <p:spPr>
          <a:xfrm>
            <a:off x="586050" y="336925"/>
            <a:ext cx="6571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100"/>
              <a:t>L’attivista ambientale, è:</a:t>
            </a:r>
            <a:endParaRPr sz="3100"/>
          </a:p>
        </p:txBody>
      </p:sp>
      <p:sp>
        <p:nvSpPr>
          <p:cNvPr id="515" name="Google Shape;515;p41"/>
          <p:cNvSpPr txBox="1"/>
          <p:nvPr/>
        </p:nvSpPr>
        <p:spPr>
          <a:xfrm>
            <a:off x="6640950" y="3700638"/>
            <a:ext cx="3000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Una protesta verso coloro che contribuiscono all’inquinamento ambientale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16" name="Google Shape;516;p41"/>
          <p:cNvSpPr txBox="1"/>
          <p:nvPr/>
        </p:nvSpPr>
        <p:spPr>
          <a:xfrm>
            <a:off x="2506275" y="3854700"/>
            <a:ext cx="30000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Una professione che </a:t>
            </a: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prevede</a:t>
            </a: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la formazione di capi proteste, contro l’inquinamento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517" name="Google Shape;517;p41" title="coin.wav">
            <a:hlinkClick r:id="rId6"/>
          </p:cNvPr>
          <p:cNvPicPr preferRelativeResize="0"/>
          <p:nvPr/>
        </p:nvPicPr>
        <p:blipFill>
          <a:blip r:embed="rId7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/>
          <p:nvPr/>
        </p:nvSpPr>
        <p:spPr>
          <a:xfrm>
            <a:off x="0" y="0"/>
            <a:ext cx="1219200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7" name="Google Shape;107;p15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2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08" name="Google Shape;108;p15"/>
          <p:cNvPicPr preferRelativeResize="0"/>
          <p:nvPr/>
        </p:nvPicPr>
        <p:blipFill rotWithShape="1">
          <a:blip r:embed="rId3">
            <a:alphaModFix/>
          </a:blip>
          <a:srcRect b="0" l="0" r="40625" t="37018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5"/>
          <p:cNvSpPr txBox="1"/>
          <p:nvPr>
            <p:ph type="title"/>
          </p:nvPr>
        </p:nvSpPr>
        <p:spPr>
          <a:xfrm>
            <a:off x="838201" y="559813"/>
            <a:ext cx="10348146" cy="12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venir"/>
              <a:buNone/>
            </a:pPr>
            <a:r>
              <a:rPr lang="it-IT">
                <a:solidFill>
                  <a:schemeClr val="dk2"/>
                </a:solidFill>
              </a:rPr>
              <a:t>Gli argomenti dei quesiti</a:t>
            </a:r>
            <a:endParaRPr/>
          </a:p>
        </p:txBody>
      </p:sp>
      <p:pic>
        <p:nvPicPr>
          <p:cNvPr id="110" name="Google Shape;110;p15"/>
          <p:cNvPicPr preferRelativeResize="0"/>
          <p:nvPr/>
        </p:nvPicPr>
        <p:blipFill rotWithShape="1">
          <a:blip r:embed="rId4">
            <a:alphaModFix/>
          </a:blip>
          <a:srcRect b="0" l="0" r="67342" t="0"/>
          <a:stretch/>
        </p:blipFill>
        <p:spPr>
          <a:xfrm rot="10800000">
            <a:off x="-1" y="2719661"/>
            <a:ext cx="830249" cy="25483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1" name="Google Shape;111;p15"/>
          <p:cNvGrpSpPr/>
          <p:nvPr/>
        </p:nvGrpSpPr>
        <p:grpSpPr>
          <a:xfrm>
            <a:off x="1197268" y="1843813"/>
            <a:ext cx="10156531" cy="4332620"/>
            <a:chOff x="0" y="529"/>
            <a:chExt cx="10156531" cy="4332620"/>
          </a:xfrm>
        </p:grpSpPr>
        <p:sp>
          <p:nvSpPr>
            <p:cNvPr id="112" name="Google Shape;112;p15"/>
            <p:cNvSpPr/>
            <p:nvPr/>
          </p:nvSpPr>
          <p:spPr>
            <a:xfrm>
              <a:off x="0" y="529"/>
              <a:ext cx="10156531" cy="1237891"/>
            </a:xfrm>
            <a:prstGeom prst="roundRect">
              <a:avLst>
                <a:gd fmla="val 10000" name="adj"/>
              </a:avLst>
            </a:prstGeom>
            <a:solidFill>
              <a:srgbClr val="76B24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5"/>
            <p:cNvSpPr/>
            <p:nvPr/>
          </p:nvSpPr>
          <p:spPr>
            <a:xfrm>
              <a:off x="374462" y="279054"/>
              <a:ext cx="680840" cy="68084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5"/>
            <p:cNvSpPr/>
            <p:nvPr/>
          </p:nvSpPr>
          <p:spPr>
            <a:xfrm>
              <a:off x="1429764" y="529"/>
              <a:ext cx="8726766" cy="1237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5"/>
            <p:cNvSpPr txBox="1"/>
            <p:nvPr/>
          </p:nvSpPr>
          <p:spPr>
            <a:xfrm>
              <a:off x="1429764" y="529"/>
              <a:ext cx="8726766" cy="1237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1000" lIns="131000" spcFirstLastPara="1" rIns="131000" wrap="square" tIns="131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Avenir"/>
                <a:buNone/>
              </a:pPr>
              <a:r>
                <a:rPr lang="it-IT" sz="23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Ogni domanda avrà un argomento, differente per ogni domanda, e certe volte, ti verrà chiesto di sceglierlo, proprio per rendere il gioco più coinvolgente.</a:t>
              </a:r>
              <a:endParaRPr sz="23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16" name="Google Shape;116;p15"/>
            <p:cNvSpPr/>
            <p:nvPr/>
          </p:nvSpPr>
          <p:spPr>
            <a:xfrm>
              <a:off x="0" y="1547893"/>
              <a:ext cx="10156531" cy="1237891"/>
            </a:xfrm>
            <a:prstGeom prst="roundRect">
              <a:avLst>
                <a:gd fmla="val 10000" name="adj"/>
              </a:avLst>
            </a:prstGeom>
            <a:solidFill>
              <a:srgbClr val="9EA85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5"/>
            <p:cNvSpPr/>
            <p:nvPr/>
          </p:nvSpPr>
          <p:spPr>
            <a:xfrm>
              <a:off x="374462" y="1826419"/>
              <a:ext cx="680840" cy="68084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5"/>
            <p:cNvSpPr/>
            <p:nvPr/>
          </p:nvSpPr>
          <p:spPr>
            <a:xfrm>
              <a:off x="1429764" y="1547893"/>
              <a:ext cx="8726766" cy="1237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5"/>
            <p:cNvSpPr txBox="1"/>
            <p:nvPr/>
          </p:nvSpPr>
          <p:spPr>
            <a:xfrm>
              <a:off x="1429764" y="1547893"/>
              <a:ext cx="8726766" cy="1237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1000" lIns="131000" spcFirstLastPara="1" rIns="131000" wrap="square" tIns="131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Avenir"/>
                <a:buNone/>
              </a:pPr>
              <a:r>
                <a:rPr lang="it-IT" sz="23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Gli argomenti saranno:</a:t>
              </a:r>
              <a:endParaRPr sz="23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20" name="Google Shape;120;p15"/>
            <p:cNvSpPr/>
            <p:nvPr/>
          </p:nvSpPr>
          <p:spPr>
            <a:xfrm>
              <a:off x="0" y="3095258"/>
              <a:ext cx="10156531" cy="1237891"/>
            </a:xfrm>
            <a:prstGeom prst="roundRect">
              <a:avLst>
                <a:gd fmla="val 10000" name="adj"/>
              </a:avLst>
            </a:prstGeom>
            <a:solidFill>
              <a:srgbClr val="BF9B47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5"/>
            <p:cNvSpPr/>
            <p:nvPr/>
          </p:nvSpPr>
          <p:spPr>
            <a:xfrm>
              <a:off x="374462" y="3373783"/>
              <a:ext cx="680840" cy="680840"/>
            </a:xfrm>
            <a:prstGeom prst="rect">
              <a:avLst/>
            </a:prstGeom>
            <a:blipFill rotWithShape="1">
              <a:blip r:embed="rId7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5"/>
            <p:cNvSpPr/>
            <p:nvPr/>
          </p:nvSpPr>
          <p:spPr>
            <a:xfrm>
              <a:off x="1429764" y="3095258"/>
              <a:ext cx="8726766" cy="1237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5"/>
            <p:cNvSpPr txBox="1"/>
            <p:nvPr/>
          </p:nvSpPr>
          <p:spPr>
            <a:xfrm>
              <a:off x="1429764" y="3095258"/>
              <a:ext cx="8726766" cy="123789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31000" lIns="131000" spcFirstLastPara="1" rIns="131000" wrap="square" tIns="1310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300"/>
                <a:buFont typeface="Avenir"/>
                <a:buNone/>
              </a:pPr>
              <a:r>
                <a:rPr lang="it-IT" sz="2300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Storia &amp; Geografia, Cultura, Scienze, Musica &amp; Teatro e Tecnologia.</a:t>
              </a:r>
              <a:endParaRPr sz="23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124" name="Google Shape;124;p15"/>
          <p:cNvSpPr txBox="1"/>
          <p:nvPr/>
        </p:nvSpPr>
        <p:spPr>
          <a:xfrm>
            <a:off x="5553362" y="6303818"/>
            <a:ext cx="109681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Next &gt;&gt;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42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3" name="Google Shape;523;p42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4" name="Google Shape;524;p42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525" name="Google Shape;525;p42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6" name="Google Shape;526;p42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527" name="Google Shape;527;p42"/>
          <p:cNvSpPr txBox="1"/>
          <p:nvPr/>
        </p:nvSpPr>
        <p:spPr>
          <a:xfrm>
            <a:off x="586050" y="336925"/>
            <a:ext cx="6571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100"/>
              <a:t>Kim Jong Un, è il presidente di:</a:t>
            </a:r>
            <a:endParaRPr sz="3100"/>
          </a:p>
        </p:txBody>
      </p:sp>
      <p:sp>
        <p:nvSpPr>
          <p:cNvPr id="528" name="Google Shape;528;p42"/>
          <p:cNvSpPr txBox="1"/>
          <p:nvPr/>
        </p:nvSpPr>
        <p:spPr>
          <a:xfrm>
            <a:off x="2780600" y="3762988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Corea del nord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29" name="Google Shape;529;p42"/>
          <p:cNvSpPr txBox="1"/>
          <p:nvPr/>
        </p:nvSpPr>
        <p:spPr>
          <a:xfrm>
            <a:off x="6321825" y="38165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Corea del Sud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530" name="Google Shape;530;p42" title="coin.wav">
            <a:hlinkClick r:id="rId6"/>
          </p:cNvPr>
          <p:cNvPicPr preferRelativeResize="0"/>
          <p:nvPr/>
        </p:nvPicPr>
        <p:blipFill>
          <a:blip r:embed="rId7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4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43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6" name="Google Shape;536;p43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7" name="Google Shape;537;p43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538" name="Google Shape;538;p43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9" name="Google Shape;539;p43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540" name="Google Shape;540;p43"/>
          <p:cNvSpPr txBox="1"/>
          <p:nvPr/>
        </p:nvSpPr>
        <p:spPr>
          <a:xfrm>
            <a:off x="586050" y="336925"/>
            <a:ext cx="65712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100"/>
              <a:t>Barak</a:t>
            </a:r>
            <a:r>
              <a:rPr lang="it-IT" sz="2100"/>
              <a:t> obama, finì il suo mandato, nel:</a:t>
            </a:r>
            <a:endParaRPr sz="3100"/>
          </a:p>
        </p:txBody>
      </p:sp>
      <p:sp>
        <p:nvSpPr>
          <p:cNvPr id="541" name="Google Shape;541;p43"/>
          <p:cNvSpPr txBox="1"/>
          <p:nvPr/>
        </p:nvSpPr>
        <p:spPr>
          <a:xfrm>
            <a:off x="5872925" y="3816488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2017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42" name="Google Shape;542;p43"/>
          <p:cNvSpPr txBox="1"/>
          <p:nvPr/>
        </p:nvSpPr>
        <p:spPr>
          <a:xfrm>
            <a:off x="2281850" y="3762988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2016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543" name="Google Shape;543;p43" title="coin.wav">
            <a:hlinkClick r:id="rId6"/>
          </p:cNvPr>
          <p:cNvPicPr preferRelativeResize="0"/>
          <p:nvPr/>
        </p:nvPicPr>
        <p:blipFill>
          <a:blip r:embed="rId7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7" name="Shape 5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8" name="Google Shape;548;p44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9" name="Google Shape;549;p44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0" name="Google Shape;550;p44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551" name="Google Shape;551;p44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2" name="Google Shape;552;p44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553" name="Google Shape;553;p44"/>
          <p:cNvSpPr txBox="1"/>
          <p:nvPr/>
        </p:nvSpPr>
        <p:spPr>
          <a:xfrm>
            <a:off x="586050" y="336925"/>
            <a:ext cx="65712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100"/>
              <a:t>I BTS, omonima band di cantanti coreani, rilasciò il brano “no more dream” in quale anno?</a:t>
            </a:r>
            <a:endParaRPr sz="3100"/>
          </a:p>
        </p:txBody>
      </p:sp>
      <p:sp>
        <p:nvSpPr>
          <p:cNvPr id="554" name="Google Shape;554;p44"/>
          <p:cNvSpPr txBox="1"/>
          <p:nvPr/>
        </p:nvSpPr>
        <p:spPr>
          <a:xfrm>
            <a:off x="2780600" y="3762988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2014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55" name="Google Shape;555;p44"/>
          <p:cNvSpPr txBox="1"/>
          <p:nvPr/>
        </p:nvSpPr>
        <p:spPr>
          <a:xfrm>
            <a:off x="6321825" y="38165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2018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556" name="Google Shape;556;p44" title="coin.wav">
            <a:hlinkClick r:id="rId6"/>
          </p:cNvPr>
          <p:cNvPicPr preferRelativeResize="0"/>
          <p:nvPr/>
        </p:nvPicPr>
        <p:blipFill>
          <a:blip r:embed="rId7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0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45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2" name="Google Shape;562;p45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3" name="Google Shape;563;p45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564" name="Google Shape;564;p45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5" name="Google Shape;565;p45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566" name="Google Shape;566;p45"/>
          <p:cNvSpPr txBox="1"/>
          <p:nvPr/>
        </p:nvSpPr>
        <p:spPr>
          <a:xfrm>
            <a:off x="586050" y="336925"/>
            <a:ext cx="6571200" cy="66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3100"/>
              <a:t>?---?-?-?</a:t>
            </a:r>
            <a:endParaRPr sz="3100"/>
          </a:p>
        </p:txBody>
      </p:sp>
      <p:sp>
        <p:nvSpPr>
          <p:cNvPr id="567" name="Google Shape;567;p45"/>
          <p:cNvSpPr txBox="1"/>
          <p:nvPr/>
        </p:nvSpPr>
        <p:spPr>
          <a:xfrm>
            <a:off x="6641000" y="3816488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?---?-?-?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68" name="Google Shape;568;p45"/>
          <p:cNvSpPr txBox="1"/>
          <p:nvPr/>
        </p:nvSpPr>
        <p:spPr>
          <a:xfrm>
            <a:off x="2506300" y="38165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?--?-???-?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569" name="Google Shape;569;p45"/>
          <p:cNvSpPr txBox="1"/>
          <p:nvPr/>
        </p:nvSpPr>
        <p:spPr>
          <a:xfrm>
            <a:off x="11845650" y="137175"/>
            <a:ext cx="1010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570" name="Google Shape;570;p45" title="coin.wav">
            <a:hlinkClick r:id="rId7"/>
          </p:cNvPr>
          <p:cNvPicPr preferRelativeResize="0"/>
          <p:nvPr/>
        </p:nvPicPr>
        <p:blipFill>
          <a:blip r:embed="rId8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4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oto gratuita di rosso, sfondo, sfondo rosso" id="575" name="Google Shape;575;p4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08" y="-4618"/>
            <a:ext cx="12187381" cy="6878782"/>
          </a:xfrm>
          <a:prstGeom prst="rect">
            <a:avLst/>
          </a:prstGeom>
          <a:noFill/>
          <a:ln>
            <a:noFill/>
          </a:ln>
        </p:spPr>
      </p:pic>
      <p:sp>
        <p:nvSpPr>
          <p:cNvPr id="576" name="Google Shape;576;p46"/>
          <p:cNvSpPr txBox="1"/>
          <p:nvPr>
            <p:ph type="title"/>
          </p:nvPr>
        </p:nvSpPr>
        <p:spPr>
          <a:xfrm>
            <a:off x="4682837" y="400397"/>
            <a:ext cx="2837873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venir"/>
              <a:buNone/>
            </a:pPr>
            <a:r>
              <a:rPr lang="it-IT"/>
              <a:t>Peccato...</a:t>
            </a:r>
            <a:endParaRPr/>
          </a:p>
        </p:txBody>
      </p:sp>
      <p:sp>
        <p:nvSpPr>
          <p:cNvPr id="577" name="Google Shape;577;p46"/>
          <p:cNvSpPr txBox="1"/>
          <p:nvPr>
            <p:ph idx="1" type="body"/>
          </p:nvPr>
        </p:nvSpPr>
        <p:spPr>
          <a:xfrm>
            <a:off x="4659745" y="2318905"/>
            <a:ext cx="2884056" cy="419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it-IT"/>
              <a:t>Hai sbagliato!</a:t>
            </a:r>
            <a:endParaRPr/>
          </a:p>
        </p:txBody>
      </p:sp>
      <p:sp>
        <p:nvSpPr>
          <p:cNvPr id="578" name="Google Shape;578;p46"/>
          <p:cNvSpPr txBox="1"/>
          <p:nvPr/>
        </p:nvSpPr>
        <p:spPr>
          <a:xfrm>
            <a:off x="5397499" y="5567796"/>
            <a:ext cx="13998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it-IT" sz="1800" u="sng" cap="none" strike="noStrik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  <a:hlinkClick action="ppaction://hlinkshowjump?jump=firs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|Home|</a:t>
            </a:r>
            <a:endParaRPr>
              <a:solidFill>
                <a:schemeClr val="lt1"/>
              </a:solidFill>
            </a:endParaRPr>
          </a:p>
        </p:txBody>
      </p:sp>
      <p:pic>
        <p:nvPicPr>
          <p:cNvPr id="579" name="Google Shape;579;p46" title="coin.wav">
            <a:hlinkClick r:id="rId4"/>
          </p:cNvPr>
          <p:cNvPicPr preferRelativeResize="0"/>
          <p:nvPr/>
        </p:nvPicPr>
        <p:blipFill>
          <a:blip r:embed="rId5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3" name="Shape 5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reen Gradient Background Free Stock Photo - Public Domain Pictures" id="584" name="Google Shape;584;p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09" y="-1155"/>
            <a:ext cx="12175834" cy="6860308"/>
          </a:xfrm>
          <a:prstGeom prst="rect">
            <a:avLst/>
          </a:prstGeom>
          <a:noFill/>
          <a:ln>
            <a:noFill/>
          </a:ln>
        </p:spPr>
      </p:pic>
      <p:sp>
        <p:nvSpPr>
          <p:cNvPr id="585" name="Google Shape;585;p47"/>
          <p:cNvSpPr txBox="1"/>
          <p:nvPr>
            <p:ph type="title"/>
          </p:nvPr>
        </p:nvSpPr>
        <p:spPr>
          <a:xfrm>
            <a:off x="838200" y="36576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venir"/>
              <a:buNone/>
            </a:pPr>
            <a:r>
              <a:rPr lang="it-IT"/>
              <a:t>Bravissimo! Hai Completato Il Quiz!</a:t>
            </a:r>
            <a:endParaRPr/>
          </a:p>
        </p:txBody>
      </p:sp>
      <p:sp>
        <p:nvSpPr>
          <p:cNvPr id="586" name="Google Shape;586;p47"/>
          <p:cNvSpPr txBox="1"/>
          <p:nvPr>
            <p:ph idx="1" type="body"/>
          </p:nvPr>
        </p:nvSpPr>
        <p:spPr>
          <a:xfrm>
            <a:off x="838200" y="1949450"/>
            <a:ext cx="9776691" cy="4195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it-IT"/>
              <a:t>Complimenti! Non era facile arrivare fino a questo punto, ma tu ce l'hai fatta!</a:t>
            </a:r>
            <a:endParaRPr/>
          </a:p>
        </p:txBody>
      </p:sp>
      <p:sp>
        <p:nvSpPr>
          <p:cNvPr id="587" name="Google Shape;587;p47"/>
          <p:cNvSpPr txBox="1"/>
          <p:nvPr/>
        </p:nvSpPr>
        <p:spPr>
          <a:xfrm>
            <a:off x="5397499" y="5452341"/>
            <a:ext cx="13998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lt2"/>
                </a:solidFill>
                <a:latin typeface="Avenir"/>
                <a:ea typeface="Avenir"/>
                <a:cs typeface="Avenir"/>
                <a:sym typeface="Avenir"/>
                <a:hlinkClick action="ppaction://hlinksldjump"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|Home|</a:t>
            </a:r>
            <a:endParaRPr>
              <a:solidFill>
                <a:schemeClr val="lt2"/>
              </a:solidFill>
            </a:endParaRPr>
          </a:p>
        </p:txBody>
      </p:sp>
      <p:pic>
        <p:nvPicPr>
          <p:cNvPr id="588" name="Google Shape;588;p47" title="coin.wav">
            <a:hlinkClick r:id="rId5"/>
          </p:cNvPr>
          <p:cNvPicPr preferRelativeResize="0"/>
          <p:nvPr/>
        </p:nvPicPr>
        <p:blipFill>
          <a:blip r:embed="rId6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0" name="Google Shape;130;p16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2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31" name="Google Shape;131;p16"/>
          <p:cNvPicPr preferRelativeResize="0"/>
          <p:nvPr/>
        </p:nvPicPr>
        <p:blipFill rotWithShape="1">
          <a:blip r:embed="rId3">
            <a:alphaModFix/>
          </a:blip>
          <a:srcRect b="0" l="0" r="40625" t="37018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6"/>
          <p:cNvSpPr txBox="1"/>
          <p:nvPr>
            <p:ph type="title"/>
          </p:nvPr>
        </p:nvSpPr>
        <p:spPr>
          <a:xfrm>
            <a:off x="1669474" y="571358"/>
            <a:ext cx="10348146" cy="16750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venir"/>
              <a:buNone/>
            </a:pPr>
            <a:r>
              <a:rPr lang="it-IT">
                <a:solidFill>
                  <a:schemeClr val="dk2"/>
                </a:solidFill>
              </a:rPr>
              <a:t>Sei Pronto?</a:t>
            </a:r>
            <a:endParaRPr/>
          </a:p>
        </p:txBody>
      </p:sp>
      <p:pic>
        <p:nvPicPr>
          <p:cNvPr id="133" name="Google Shape;133;p16"/>
          <p:cNvPicPr preferRelativeResize="0"/>
          <p:nvPr/>
        </p:nvPicPr>
        <p:blipFill rotWithShape="1">
          <a:blip r:embed="rId4">
            <a:alphaModFix/>
          </a:blip>
          <a:srcRect b="0" l="0" r="46047" t="0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6"/>
          <p:cNvSpPr txBox="1"/>
          <p:nvPr>
            <p:ph idx="1" type="body"/>
          </p:nvPr>
        </p:nvSpPr>
        <p:spPr>
          <a:xfrm>
            <a:off x="1489223" y="1952824"/>
            <a:ext cx="8852781" cy="370999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b="1" lang="it-IT" sz="3600">
                <a:solidFill>
                  <a:schemeClr val="dk2"/>
                </a:solidFill>
              </a:rPr>
              <a:t>Avrai tempo illimitato per rispondere alle domande, ma devi tenere conto, che barare rende il gioco più brutto, quindi, sfrutta questo tempo, per pensare, e non barare... ok?</a:t>
            </a:r>
            <a:endParaRPr/>
          </a:p>
        </p:txBody>
      </p:sp>
      <p:sp>
        <p:nvSpPr>
          <p:cNvPr id="135" name="Google Shape;135;p16"/>
          <p:cNvSpPr txBox="1"/>
          <p:nvPr/>
        </p:nvSpPr>
        <p:spPr>
          <a:xfrm>
            <a:off x="4623954" y="6006522"/>
            <a:ext cx="258329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Sono Pronto, Iniziamo!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7"/>
          <p:cNvSpPr/>
          <p:nvPr/>
        </p:nvSpPr>
        <p:spPr>
          <a:xfrm>
            <a:off x="0" y="0"/>
            <a:ext cx="1219200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41" name="Google Shape;141;p17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2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42" name="Google Shape;142;p17"/>
          <p:cNvPicPr preferRelativeResize="0"/>
          <p:nvPr/>
        </p:nvPicPr>
        <p:blipFill rotWithShape="1">
          <a:blip r:embed="rId3">
            <a:alphaModFix/>
          </a:blip>
          <a:srcRect b="0" l="0" r="40625" t="37018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17"/>
          <p:cNvSpPr txBox="1"/>
          <p:nvPr>
            <p:ph type="title"/>
          </p:nvPr>
        </p:nvSpPr>
        <p:spPr>
          <a:xfrm>
            <a:off x="1634837" y="548268"/>
            <a:ext cx="10348146" cy="12834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venir"/>
              <a:buNone/>
            </a:pPr>
            <a:r>
              <a:rPr lang="it-IT">
                <a:solidFill>
                  <a:schemeClr val="dk2"/>
                </a:solidFill>
              </a:rPr>
              <a:t>Livello: Facile</a:t>
            </a:r>
            <a:endParaRPr/>
          </a:p>
        </p:txBody>
      </p:sp>
      <p:pic>
        <p:nvPicPr>
          <p:cNvPr id="144" name="Google Shape;144;p17"/>
          <p:cNvPicPr preferRelativeResize="0"/>
          <p:nvPr/>
        </p:nvPicPr>
        <p:blipFill rotWithShape="1">
          <a:blip r:embed="rId4">
            <a:alphaModFix/>
          </a:blip>
          <a:srcRect b="0" l="0" r="67342" t="0"/>
          <a:stretch/>
        </p:blipFill>
        <p:spPr>
          <a:xfrm rot="10800000">
            <a:off x="-1" y="2719661"/>
            <a:ext cx="830249" cy="254834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5" name="Google Shape;145;p17"/>
          <p:cNvGrpSpPr/>
          <p:nvPr/>
        </p:nvGrpSpPr>
        <p:grpSpPr>
          <a:xfrm>
            <a:off x="2372078" y="1915714"/>
            <a:ext cx="7830000" cy="3600000"/>
            <a:chOff x="1163265" y="337976"/>
            <a:chExt cx="7830000" cy="3600000"/>
          </a:xfrm>
        </p:grpSpPr>
        <p:sp>
          <p:nvSpPr>
            <p:cNvPr id="146" name="Google Shape;146;p17"/>
            <p:cNvSpPr/>
            <p:nvPr/>
          </p:nvSpPr>
          <p:spPr>
            <a:xfrm>
              <a:off x="1865265" y="337976"/>
              <a:ext cx="2196000" cy="219600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7" name="Google Shape;147;p17"/>
            <p:cNvSpPr/>
            <p:nvPr/>
          </p:nvSpPr>
          <p:spPr>
            <a:xfrm>
              <a:off x="2333265" y="805976"/>
              <a:ext cx="1260000" cy="1260000"/>
            </a:xfrm>
            <a:prstGeom prst="rect">
              <a:avLst/>
            </a:prstGeom>
            <a:blipFill rotWithShape="1">
              <a:blip r:embed="rId5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7"/>
            <p:cNvSpPr/>
            <p:nvPr/>
          </p:nvSpPr>
          <p:spPr>
            <a:xfrm>
              <a:off x="1163265" y="3217976"/>
              <a:ext cx="360000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9" name="Google Shape;149;p17"/>
            <p:cNvSpPr txBox="1"/>
            <p:nvPr/>
          </p:nvSpPr>
          <p:spPr>
            <a:xfrm>
              <a:off x="1163265" y="3217976"/>
              <a:ext cx="360000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venir"/>
                <a:buNone/>
              </a:pPr>
              <a:r>
                <a:rPr lang="it-IT" sz="2500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FASE CHE CONTERRÀ DOMANDE FACILI.</a:t>
              </a:r>
              <a:endParaRPr sz="25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  <p:sp>
          <p:nvSpPr>
            <p:cNvPr id="150" name="Google Shape;150;p17"/>
            <p:cNvSpPr/>
            <p:nvPr/>
          </p:nvSpPr>
          <p:spPr>
            <a:xfrm>
              <a:off x="6095265" y="337976"/>
              <a:ext cx="2196000" cy="219600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1" name="Google Shape;151;p17"/>
            <p:cNvSpPr/>
            <p:nvPr/>
          </p:nvSpPr>
          <p:spPr>
            <a:xfrm>
              <a:off x="6563265" y="805976"/>
              <a:ext cx="1260000" cy="1260000"/>
            </a:xfrm>
            <a:prstGeom prst="rect">
              <a:avLst/>
            </a:prstGeom>
            <a:blipFill rotWithShape="1">
              <a:blip r:embed="rId6">
                <a:alphaModFix/>
              </a:blip>
              <a:stretch>
                <a:fillRect b="0" l="0" r="0" t="0"/>
              </a:stretch>
            </a:blip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2" name="Google Shape;152;p17"/>
            <p:cNvSpPr/>
            <p:nvPr/>
          </p:nvSpPr>
          <p:spPr>
            <a:xfrm>
              <a:off x="5393265" y="3217976"/>
              <a:ext cx="360000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3" name="Google Shape;153;p17"/>
            <p:cNvSpPr txBox="1"/>
            <p:nvPr/>
          </p:nvSpPr>
          <p:spPr>
            <a:xfrm>
              <a:off x="5393265" y="3217976"/>
              <a:ext cx="3600000" cy="72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500"/>
                <a:buFont typeface="Avenir"/>
                <a:buNone/>
              </a:pPr>
              <a:r>
                <a:rPr lang="it-IT" sz="2500" cap="none">
                  <a:solidFill>
                    <a:schemeClr val="dk1"/>
                  </a:solidFill>
                  <a:latin typeface="Avenir"/>
                  <a:ea typeface="Avenir"/>
                  <a:cs typeface="Avenir"/>
                  <a:sym typeface="Avenir"/>
                </a:rPr>
                <a:t>BUONA FORTUNA! :)</a:t>
              </a:r>
              <a:endParaRPr sz="2500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endParaRPr>
            </a:p>
          </p:txBody>
        </p:sp>
      </p:grpSp>
      <p:sp>
        <p:nvSpPr>
          <p:cNvPr id="154" name="Google Shape;154;p17"/>
          <p:cNvSpPr txBox="1"/>
          <p:nvPr/>
        </p:nvSpPr>
        <p:spPr>
          <a:xfrm>
            <a:off x="5732317" y="6321135"/>
            <a:ext cx="71870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Start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8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0" name="Google Shape;160;p18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2">
              <a:alpha val="69803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61" name="Google Shape;161;p18"/>
          <p:cNvPicPr preferRelativeResize="0"/>
          <p:nvPr/>
        </p:nvPicPr>
        <p:blipFill rotWithShape="1">
          <a:blip r:embed="rId3">
            <a:alphaModFix/>
          </a:blip>
          <a:srcRect b="0" l="0" r="40625" t="37018"/>
          <a:stretch/>
        </p:blipFill>
        <p:spPr>
          <a:xfrm>
            <a:off x="10744200" y="0"/>
            <a:ext cx="1447800" cy="1535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8"/>
          <p:cNvSpPr txBox="1"/>
          <p:nvPr>
            <p:ph type="title"/>
          </p:nvPr>
        </p:nvSpPr>
        <p:spPr>
          <a:xfrm>
            <a:off x="838201" y="559813"/>
            <a:ext cx="10348146" cy="16750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Avenir"/>
              <a:buNone/>
            </a:pPr>
            <a:r>
              <a:rPr lang="it-IT">
                <a:solidFill>
                  <a:schemeClr val="dk2"/>
                </a:solidFill>
              </a:rPr>
              <a:t>Storia &amp; Geografia</a:t>
            </a:r>
            <a:endParaRPr/>
          </a:p>
        </p:txBody>
      </p:sp>
      <p:pic>
        <p:nvPicPr>
          <p:cNvPr id="163" name="Google Shape;163;p18"/>
          <p:cNvPicPr preferRelativeResize="0"/>
          <p:nvPr/>
        </p:nvPicPr>
        <p:blipFill rotWithShape="1">
          <a:blip r:embed="rId4">
            <a:alphaModFix/>
          </a:blip>
          <a:srcRect b="0" l="0" r="46047" t="0"/>
          <a:stretch/>
        </p:blipFill>
        <p:spPr>
          <a:xfrm rot="10800000">
            <a:off x="0" y="2719662"/>
            <a:ext cx="1371600" cy="2548349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18"/>
          <p:cNvSpPr txBox="1"/>
          <p:nvPr>
            <p:ph idx="1" type="body"/>
          </p:nvPr>
        </p:nvSpPr>
        <p:spPr>
          <a:xfrm>
            <a:off x="842678" y="1537188"/>
            <a:ext cx="7178691" cy="77744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it-IT" sz="1800">
                <a:solidFill>
                  <a:schemeClr val="dk2"/>
                </a:solidFill>
              </a:rPr>
              <a:t>Dov'è nata l'omonima marca di telefoni con la mela?</a:t>
            </a:r>
            <a:endParaRPr/>
          </a:p>
        </p:txBody>
      </p:sp>
      <p:sp>
        <p:nvSpPr>
          <p:cNvPr id="165" name="Google Shape;165;p18"/>
          <p:cNvSpPr txBox="1"/>
          <p:nvPr/>
        </p:nvSpPr>
        <p:spPr>
          <a:xfrm>
            <a:off x="2511136" y="3241387"/>
            <a:ext cx="39831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California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6" name="Google Shape;166;p18"/>
          <p:cNvSpPr txBox="1"/>
          <p:nvPr/>
        </p:nvSpPr>
        <p:spPr>
          <a:xfrm>
            <a:off x="5940136" y="3238499"/>
            <a:ext cx="20781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highlight>
                  <a:schemeClr val="lt1"/>
                </a:highlight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New York</a:t>
            </a:r>
            <a:endParaRPr>
              <a:solidFill>
                <a:schemeClr val="dk1"/>
              </a:solidFill>
              <a:highlight>
                <a:schemeClr val="lt1"/>
              </a:highlight>
            </a:endParaRPr>
          </a:p>
        </p:txBody>
      </p:sp>
      <p:sp>
        <p:nvSpPr>
          <p:cNvPr id="167" name="Google Shape;167;p18"/>
          <p:cNvSpPr txBox="1"/>
          <p:nvPr/>
        </p:nvSpPr>
        <p:spPr>
          <a:xfrm>
            <a:off x="2508249" y="4840431"/>
            <a:ext cx="15876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</a:t>
            </a: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exas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8" name="Google Shape;168;p18"/>
          <p:cNvSpPr txBox="1"/>
          <p:nvPr/>
        </p:nvSpPr>
        <p:spPr>
          <a:xfrm>
            <a:off x="6012295" y="4843317"/>
            <a:ext cx="189056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Florida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69" name="Google Shape;169;p18"/>
          <p:cNvSpPr txBox="1"/>
          <p:nvPr>
            <p:ph idx="12" type="sldNum"/>
          </p:nvPr>
        </p:nvSpPr>
        <p:spPr>
          <a:xfrm>
            <a:off x="8610600" y="632460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pic>
        <p:nvPicPr>
          <p:cNvPr id="170" name="Google Shape;170;p18" title="coin.wav">
            <a:hlinkClick r:id="rId9"/>
          </p:cNvPr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10287000" y="1257575"/>
            <a:ext cx="3600" cy="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8" title="coin.wav">
            <a:hlinkClick r:id="rId11"/>
          </p:cNvPr>
          <p:cNvPicPr preferRelativeResize="0"/>
          <p:nvPr/>
        </p:nvPicPr>
        <p:blipFill>
          <a:blip r:embed="rId10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9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19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9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79" name="Google Shape;179;p19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9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19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Cultura</a:t>
            </a:r>
            <a:endParaRPr/>
          </a:p>
        </p:txBody>
      </p:sp>
      <p:sp>
        <p:nvSpPr>
          <p:cNvPr id="182" name="Google Shape;182;p19"/>
          <p:cNvSpPr txBox="1"/>
          <p:nvPr/>
        </p:nvSpPr>
        <p:spPr>
          <a:xfrm>
            <a:off x="586050" y="1284300"/>
            <a:ext cx="7780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</a:pPr>
            <a:r>
              <a:rPr lang="it-IT" sz="18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Chi è stato il fondatore di Amazon?</a:t>
            </a:r>
            <a:endParaRPr/>
          </a:p>
        </p:txBody>
      </p:sp>
      <p:sp>
        <p:nvSpPr>
          <p:cNvPr id="183" name="Google Shape;183;p19"/>
          <p:cNvSpPr txBox="1"/>
          <p:nvPr/>
        </p:nvSpPr>
        <p:spPr>
          <a:xfrm>
            <a:off x="24314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Mark Zuckerberg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4" name="Google Shape;184;p19"/>
          <p:cNvSpPr txBox="1"/>
          <p:nvPr/>
        </p:nvSpPr>
        <p:spPr>
          <a:xfrm>
            <a:off x="701040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Bill Gates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5" name="Google Shape;185;p19"/>
          <p:cNvSpPr txBox="1"/>
          <p:nvPr/>
        </p:nvSpPr>
        <p:spPr>
          <a:xfrm>
            <a:off x="7157250" y="48063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Jeff Besos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86" name="Google Shape;186;p19"/>
          <p:cNvSpPr txBox="1"/>
          <p:nvPr/>
        </p:nvSpPr>
        <p:spPr>
          <a:xfrm>
            <a:off x="2431475" y="48063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J</a:t>
            </a: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eff Bezos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187" name="Google Shape;187;p19" title="coin.wav">
            <a:hlinkClick r:id="rId8"/>
          </p:cNvPr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867400" y="3200400"/>
            <a:ext cx="3600" cy="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19" title="coin.wav">
            <a:hlinkClick r:id="rId10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0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20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5" name="Google Shape;195;p20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196" name="Google Shape;196;p20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20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20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Tecnologia</a:t>
            </a:r>
            <a:endParaRPr/>
          </a:p>
        </p:txBody>
      </p:sp>
      <p:sp>
        <p:nvSpPr>
          <p:cNvPr id="199" name="Google Shape;199;p20"/>
          <p:cNvSpPr txBox="1"/>
          <p:nvPr/>
        </p:nvSpPr>
        <p:spPr>
          <a:xfrm>
            <a:off x="586050" y="1284300"/>
            <a:ext cx="77808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</a:pPr>
            <a:r>
              <a:rPr lang="it-IT" sz="18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Quale tipo di corrente inventò Tesla?</a:t>
            </a:r>
            <a:endParaRPr/>
          </a:p>
        </p:txBody>
      </p:sp>
      <p:sp>
        <p:nvSpPr>
          <p:cNvPr id="200" name="Google Shape;200;p20"/>
          <p:cNvSpPr txBox="1"/>
          <p:nvPr/>
        </p:nvSpPr>
        <p:spPr>
          <a:xfrm>
            <a:off x="24314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Continua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1" name="Google Shape;201;p20"/>
          <p:cNvSpPr txBox="1"/>
          <p:nvPr/>
        </p:nvSpPr>
        <p:spPr>
          <a:xfrm>
            <a:off x="701040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Estesa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2" name="Google Shape;202;p20"/>
          <p:cNvSpPr txBox="1"/>
          <p:nvPr/>
        </p:nvSpPr>
        <p:spPr>
          <a:xfrm>
            <a:off x="6945275" y="48063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Idroelettrica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03" name="Google Shape;203;p20"/>
          <p:cNvSpPr txBox="1"/>
          <p:nvPr/>
        </p:nvSpPr>
        <p:spPr>
          <a:xfrm>
            <a:off x="2371650" y="501697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Alternata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04" name="Google Shape;204;p20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1"/>
          <p:cNvSpPr txBox="1"/>
          <p:nvPr>
            <p:ph type="title"/>
          </p:nvPr>
        </p:nvSpPr>
        <p:spPr>
          <a:xfrm>
            <a:off x="838200" y="365760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1"/>
          <p:cNvSpPr txBox="1"/>
          <p:nvPr>
            <p:ph idx="1" type="body"/>
          </p:nvPr>
        </p:nvSpPr>
        <p:spPr>
          <a:xfrm>
            <a:off x="838200" y="1949450"/>
            <a:ext cx="10515600" cy="41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21"/>
          <p:cNvSpPr/>
          <p:nvPr/>
        </p:nvSpPr>
        <p:spPr>
          <a:xfrm>
            <a:off x="1500" y="0"/>
            <a:ext cx="12189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1800">
              <a:solidFill>
                <a:srgbClr val="595959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pic>
        <p:nvPicPr>
          <p:cNvPr id="212" name="Google Shape;212;p21"/>
          <p:cNvPicPr preferRelativeResize="0"/>
          <p:nvPr/>
        </p:nvPicPr>
        <p:blipFill rotWithShape="1">
          <a:blip r:embed="rId3">
            <a:alphaModFix/>
          </a:blip>
          <a:srcRect b="0" l="0" r="46048" t="0"/>
          <a:stretch/>
        </p:blipFill>
        <p:spPr>
          <a:xfrm rot="10800000">
            <a:off x="0" y="2719663"/>
            <a:ext cx="1371600" cy="254834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21"/>
          <p:cNvPicPr preferRelativeResize="0"/>
          <p:nvPr/>
        </p:nvPicPr>
        <p:blipFill rotWithShape="1">
          <a:blip r:embed="rId4">
            <a:alphaModFix/>
          </a:blip>
          <a:srcRect b="0" l="0" r="40624" t="37019"/>
          <a:stretch/>
        </p:blipFill>
        <p:spPr>
          <a:xfrm>
            <a:off x="10744200" y="0"/>
            <a:ext cx="1447800" cy="1535749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1"/>
          <p:cNvSpPr txBox="1"/>
          <p:nvPr/>
        </p:nvSpPr>
        <p:spPr>
          <a:xfrm>
            <a:off x="586050" y="336925"/>
            <a:ext cx="6571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-IT" sz="44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Musica &amp; Teatro</a:t>
            </a:r>
            <a:endParaRPr/>
          </a:p>
        </p:txBody>
      </p:sp>
      <p:sp>
        <p:nvSpPr>
          <p:cNvPr id="215" name="Google Shape;215;p21"/>
          <p:cNvSpPr txBox="1"/>
          <p:nvPr/>
        </p:nvSpPr>
        <p:spPr>
          <a:xfrm>
            <a:off x="586050" y="1284300"/>
            <a:ext cx="7780800" cy="7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28600" lvl="0" marL="2286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•"/>
            </a:pPr>
            <a:r>
              <a:rPr lang="it-IT" sz="18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Chi è l’idolo di Sheldon Cooper nell’omonima serie “The Big Bang Theory”?</a:t>
            </a:r>
            <a:endParaRPr/>
          </a:p>
        </p:txBody>
      </p:sp>
      <p:sp>
        <p:nvSpPr>
          <p:cNvPr id="216" name="Google Shape;216;p21"/>
          <p:cNvSpPr txBox="1"/>
          <p:nvPr/>
        </p:nvSpPr>
        <p:spPr>
          <a:xfrm>
            <a:off x="2431475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Leonard Nimoy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7" name="Google Shape;217;p21"/>
          <p:cNvSpPr txBox="1"/>
          <p:nvPr/>
        </p:nvSpPr>
        <p:spPr>
          <a:xfrm>
            <a:off x="7157250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Leonardo Da Vinci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8" name="Google Shape;218;p21"/>
          <p:cNvSpPr txBox="1"/>
          <p:nvPr/>
        </p:nvSpPr>
        <p:spPr>
          <a:xfrm>
            <a:off x="2431475" y="5055525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ldjump"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Chuck Lorre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219" name="Google Shape;219;p21"/>
          <p:cNvSpPr txBox="1"/>
          <p:nvPr/>
        </p:nvSpPr>
        <p:spPr>
          <a:xfrm>
            <a:off x="7157250" y="2646200"/>
            <a:ext cx="3000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u="sng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  <a:hlinkClick action="ppaction://hlinkshowjump?jump=nextslide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Stephen Hawking</a:t>
            </a:r>
            <a:endParaRPr>
              <a:solidFill>
                <a:schemeClr val="dk1"/>
              </a:solidFill>
            </a:endParaRPr>
          </a:p>
        </p:txBody>
      </p:sp>
      <p:pic>
        <p:nvPicPr>
          <p:cNvPr id="220" name="Google Shape;220;p21" title="coin.wav">
            <a:hlinkClick r:id="rId8"/>
          </p:cNvPr>
          <p:cNvPicPr preferRelativeResize="0"/>
          <p:nvPr/>
        </p:nvPicPr>
        <p:blipFill>
          <a:blip r:embed="rId9">
            <a:alphaModFix amt="0"/>
          </a:blip>
          <a:stretch>
            <a:fillRect/>
          </a:stretch>
        </p:blipFill>
        <p:spPr>
          <a:xfrm>
            <a:off x="11734800" y="0"/>
            <a:ext cx="457200" cy="45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lockprintVTI">
  <a:themeElements>
    <a:clrScheme name="AnalogousFromLightSeedLeftStep">
      <a:dk1>
        <a:srgbClr val="000000"/>
      </a:dk1>
      <a:lt1>
        <a:srgbClr val="FFFFFF"/>
      </a:lt1>
      <a:dk2>
        <a:srgbClr val="412D24"/>
      </a:dk2>
      <a:lt2>
        <a:srgbClr val="E8E2E8"/>
      </a:lt2>
      <a:accent1>
        <a:srgbClr val="49B545"/>
      </a:accent1>
      <a:accent2>
        <a:srgbClr val="78B247"/>
      </a:accent2>
      <a:accent3>
        <a:srgbClr val="9EA858"/>
      </a:accent3>
      <a:accent4>
        <a:srgbClr val="BF9C48"/>
      </a:accent4>
      <a:accent5>
        <a:srgbClr val="E28B67"/>
      </a:accent5>
      <a:accent6>
        <a:srgbClr val="DF5A6A"/>
      </a:accent6>
      <a:hlink>
        <a:srgbClr val="AB69AE"/>
      </a:hlink>
      <a:folHlink>
        <a:srgbClr val="7F7F7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